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86" r:id="rId2"/>
    <p:sldId id="381" r:id="rId3"/>
    <p:sldId id="375" r:id="rId4"/>
    <p:sldId id="376" r:id="rId5"/>
    <p:sldId id="379" r:id="rId6"/>
    <p:sldId id="362" r:id="rId7"/>
    <p:sldId id="364" r:id="rId8"/>
    <p:sldId id="363" r:id="rId9"/>
    <p:sldId id="365" r:id="rId10"/>
    <p:sldId id="384" r:id="rId11"/>
    <p:sldId id="382" r:id="rId12"/>
    <p:sldId id="380" r:id="rId13"/>
    <p:sldId id="301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5994"/>
  </p:normalViewPr>
  <p:slideViewPr>
    <p:cSldViewPr snapToGrid="0" snapToObjects="1">
      <p:cViewPr varScale="1">
        <p:scale>
          <a:sx n="64" d="100"/>
          <a:sy n="64" d="100"/>
        </p:scale>
        <p:origin x="-96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A4F595-60E8-4FB2-BE84-29C64D91E58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7100D6-F9F8-48D3-9B33-FEA2A16B4B65}">
      <dgm:prSet/>
      <dgm:spPr/>
      <dgm:t>
        <a:bodyPr/>
        <a:lstStyle/>
        <a:p>
          <a:pPr rtl="0"/>
          <a:r>
            <a:rPr lang="en-US" dirty="0"/>
            <a:t>Jeevan Shanti</a:t>
          </a:r>
        </a:p>
      </dgm:t>
    </dgm:pt>
    <dgm:pt modelId="{01B07780-65EE-4EA2-B5AA-F769573244EE}" type="parTrans" cxnId="{DE621FE2-247A-4CA1-BA34-AF16AAD17119}">
      <dgm:prSet/>
      <dgm:spPr/>
      <dgm:t>
        <a:bodyPr/>
        <a:lstStyle/>
        <a:p>
          <a:endParaRPr lang="en-US"/>
        </a:p>
      </dgm:t>
    </dgm:pt>
    <dgm:pt modelId="{B2523A8C-BAB9-4DEF-9C2E-9E94F4ABCB87}" type="sibTrans" cxnId="{DE621FE2-247A-4CA1-BA34-AF16AAD17119}">
      <dgm:prSet/>
      <dgm:spPr/>
      <dgm:t>
        <a:bodyPr/>
        <a:lstStyle/>
        <a:p>
          <a:endParaRPr lang="en-US"/>
        </a:p>
      </dgm:t>
    </dgm:pt>
    <dgm:pt modelId="{2D9C123E-7F53-419C-9D2D-0F754BBEFBD8}">
      <dgm:prSet/>
      <dgm:spPr/>
      <dgm:t>
        <a:bodyPr/>
        <a:lstStyle/>
        <a:p>
          <a:pPr rtl="0"/>
          <a:r>
            <a:rPr lang="en-US" b="1" dirty="0"/>
            <a:t>Plan no – 858</a:t>
          </a:r>
          <a:endParaRPr lang="en-US" dirty="0"/>
        </a:p>
      </dgm:t>
    </dgm:pt>
    <dgm:pt modelId="{0D2E310E-06C9-4AF0-94D0-35FBEC13D3E0}" type="parTrans" cxnId="{E5834923-B1D7-43D0-826F-9D7D31CA3F65}">
      <dgm:prSet/>
      <dgm:spPr/>
      <dgm:t>
        <a:bodyPr/>
        <a:lstStyle/>
        <a:p>
          <a:endParaRPr lang="en-US"/>
        </a:p>
      </dgm:t>
    </dgm:pt>
    <dgm:pt modelId="{D087A10B-8BA2-4E65-911B-23166B13D259}" type="sibTrans" cxnId="{E5834923-B1D7-43D0-826F-9D7D31CA3F65}">
      <dgm:prSet/>
      <dgm:spPr/>
      <dgm:t>
        <a:bodyPr/>
        <a:lstStyle/>
        <a:p>
          <a:endParaRPr lang="en-US"/>
        </a:p>
      </dgm:t>
    </dgm:pt>
    <dgm:pt modelId="{2AD06484-E479-42AF-9D3A-89B79EFED290}">
      <dgm:prSet custT="1"/>
      <dgm:spPr/>
      <dgm:t>
        <a:bodyPr/>
        <a:lstStyle/>
        <a:p>
          <a:r>
            <a:rPr lang="en-US" sz="2400" b="1" dirty="0">
              <a:solidFill>
                <a:srgbClr val="FF0000"/>
              </a:solidFill>
            </a:rPr>
            <a:t>Annuity Options </a:t>
          </a:r>
          <a:r>
            <a:rPr lang="en-US" sz="2400" b="1" dirty="0"/>
            <a:t>:-</a:t>
          </a:r>
        </a:p>
      </dgm:t>
    </dgm:pt>
    <dgm:pt modelId="{E4BF85B4-2738-4ABB-A736-EDC1FE857E95}" type="parTrans" cxnId="{7F279513-0215-48DD-A6D6-81A47309EEDD}">
      <dgm:prSet/>
      <dgm:spPr/>
      <dgm:t>
        <a:bodyPr/>
        <a:lstStyle/>
        <a:p>
          <a:endParaRPr lang="en-US"/>
        </a:p>
      </dgm:t>
    </dgm:pt>
    <dgm:pt modelId="{60EC3756-0729-471A-B1A7-4D19B5129599}" type="sibTrans" cxnId="{7F279513-0215-48DD-A6D6-81A47309EEDD}">
      <dgm:prSet/>
      <dgm:spPr/>
      <dgm:t>
        <a:bodyPr/>
        <a:lstStyle/>
        <a:p>
          <a:endParaRPr lang="en-US"/>
        </a:p>
      </dgm:t>
    </dgm:pt>
    <dgm:pt modelId="{7584497A-D377-427D-A16B-AF5EA904A9A7}">
      <dgm:prSet custT="1"/>
      <dgm:spPr/>
      <dgm:t>
        <a:bodyPr/>
        <a:lstStyle/>
        <a:p>
          <a:r>
            <a:rPr lang="en-US" sz="2400" b="1" dirty="0"/>
            <a:t>Option 1 : Deferred annuity for Single Life</a:t>
          </a:r>
        </a:p>
      </dgm:t>
    </dgm:pt>
    <dgm:pt modelId="{2C032DC0-1316-4B18-BA30-2062B07347D3}" type="parTrans" cxnId="{AB51E1A3-28A6-4489-A576-B6156F4D5EDE}">
      <dgm:prSet/>
      <dgm:spPr/>
      <dgm:t>
        <a:bodyPr/>
        <a:lstStyle/>
        <a:p>
          <a:endParaRPr lang="en-US"/>
        </a:p>
      </dgm:t>
    </dgm:pt>
    <dgm:pt modelId="{ADFC0C20-327D-4BA7-8ED3-4147ABDEA954}" type="sibTrans" cxnId="{AB51E1A3-28A6-4489-A576-B6156F4D5EDE}">
      <dgm:prSet/>
      <dgm:spPr/>
      <dgm:t>
        <a:bodyPr/>
        <a:lstStyle/>
        <a:p>
          <a:endParaRPr lang="en-US"/>
        </a:p>
      </dgm:t>
    </dgm:pt>
    <dgm:pt modelId="{866192DB-77B4-4486-BE2C-8288CB5D16D5}">
      <dgm:prSet custT="1"/>
      <dgm:spPr/>
      <dgm:t>
        <a:bodyPr/>
        <a:lstStyle/>
        <a:p>
          <a:r>
            <a:rPr lang="en-US" sz="2400" b="1" dirty="0"/>
            <a:t>Option 2 : Deferred annuity for Joint Life</a:t>
          </a:r>
        </a:p>
      </dgm:t>
    </dgm:pt>
    <dgm:pt modelId="{FF2A3DDF-5327-495E-84F1-80B0F78817D6}" type="parTrans" cxnId="{08293E36-BA03-45B9-8718-20B4F1F0EA52}">
      <dgm:prSet/>
      <dgm:spPr/>
      <dgm:t>
        <a:bodyPr/>
        <a:lstStyle/>
        <a:p>
          <a:endParaRPr lang="en-US"/>
        </a:p>
      </dgm:t>
    </dgm:pt>
    <dgm:pt modelId="{D447F69D-3E76-4FC3-BCA4-6D2805C1FDF3}" type="sibTrans" cxnId="{08293E36-BA03-45B9-8718-20B4F1F0EA52}">
      <dgm:prSet/>
      <dgm:spPr/>
      <dgm:t>
        <a:bodyPr/>
        <a:lstStyle/>
        <a:p>
          <a:endParaRPr lang="en-US"/>
        </a:p>
      </dgm:t>
    </dgm:pt>
    <dgm:pt modelId="{0F26629E-88F7-4F19-A820-57FF1E40FD23}">
      <dgm:prSet custT="1"/>
      <dgm:spPr/>
      <dgm:t>
        <a:bodyPr/>
        <a:lstStyle/>
        <a:p>
          <a:r>
            <a:rPr lang="en-US" sz="2000" b="1" dirty="0">
              <a:solidFill>
                <a:srgbClr val="FF0000"/>
              </a:solidFill>
            </a:rPr>
            <a:t>Eligibility Criteria </a:t>
          </a:r>
          <a:r>
            <a:rPr lang="en-US" sz="2000" b="1" dirty="0"/>
            <a:t>:-  1. Minimum Purchase Price :-             Rs. 1,50,000 subject to minimum Annuity </a:t>
          </a:r>
        </a:p>
      </dgm:t>
    </dgm:pt>
    <dgm:pt modelId="{91082D80-A81D-4BD1-897C-5495078586F9}" type="parTrans" cxnId="{579728FE-A4C3-4E03-BA0C-41EC98B35F60}">
      <dgm:prSet/>
      <dgm:spPr/>
      <dgm:t>
        <a:bodyPr/>
        <a:lstStyle/>
        <a:p>
          <a:endParaRPr lang="en-US"/>
        </a:p>
      </dgm:t>
    </dgm:pt>
    <dgm:pt modelId="{BEDE2C9B-424A-49CD-8F56-009E58B95D65}" type="sibTrans" cxnId="{579728FE-A4C3-4E03-BA0C-41EC98B35F60}">
      <dgm:prSet/>
      <dgm:spPr/>
      <dgm:t>
        <a:bodyPr/>
        <a:lstStyle/>
        <a:p>
          <a:endParaRPr lang="en-US"/>
        </a:p>
      </dgm:t>
    </dgm:pt>
    <dgm:pt modelId="{C29FC99B-F0B0-4208-99C7-3822F228E12F}">
      <dgm:prSet custT="1"/>
      <dgm:spPr/>
      <dgm:t>
        <a:bodyPr/>
        <a:lstStyle/>
        <a:p>
          <a:r>
            <a:rPr lang="en-US" sz="2000" b="1" dirty="0"/>
            <a:t>2. Maximum Purchase Price :-  No Limit</a:t>
          </a:r>
        </a:p>
      </dgm:t>
    </dgm:pt>
    <dgm:pt modelId="{5A50F3AA-DF8D-46E9-B458-E3EF0D7F859A}" type="parTrans" cxnId="{33BB42F5-1E5A-4DF7-803A-4D25CF8E7906}">
      <dgm:prSet/>
      <dgm:spPr/>
      <dgm:t>
        <a:bodyPr/>
        <a:lstStyle/>
        <a:p>
          <a:endParaRPr lang="en-US"/>
        </a:p>
      </dgm:t>
    </dgm:pt>
    <dgm:pt modelId="{09D53EE0-0326-4912-BAFF-0C05E2DC8848}" type="sibTrans" cxnId="{33BB42F5-1E5A-4DF7-803A-4D25CF8E7906}">
      <dgm:prSet/>
      <dgm:spPr/>
      <dgm:t>
        <a:bodyPr/>
        <a:lstStyle/>
        <a:p>
          <a:endParaRPr lang="en-US"/>
        </a:p>
      </dgm:t>
    </dgm:pt>
    <dgm:pt modelId="{923FA176-B61B-4282-8511-6717977269B4}">
      <dgm:prSet custT="1"/>
      <dgm:spPr/>
      <dgm:t>
        <a:bodyPr/>
        <a:lstStyle/>
        <a:p>
          <a:r>
            <a:rPr lang="en-US" sz="2000" b="1" dirty="0"/>
            <a:t>3. Minimum Age at Entry : 30 years</a:t>
          </a:r>
        </a:p>
      </dgm:t>
    </dgm:pt>
    <dgm:pt modelId="{9C7F5CC3-C830-4868-938A-B3AA178780A3}" type="parTrans" cxnId="{DF4574E9-F3A5-4A6C-8119-36BB40027297}">
      <dgm:prSet/>
      <dgm:spPr/>
      <dgm:t>
        <a:bodyPr/>
        <a:lstStyle/>
        <a:p>
          <a:endParaRPr lang="en-US"/>
        </a:p>
      </dgm:t>
    </dgm:pt>
    <dgm:pt modelId="{E6BAD99E-17F2-449F-9769-B473F6DC5FBB}" type="sibTrans" cxnId="{DF4574E9-F3A5-4A6C-8119-36BB40027297}">
      <dgm:prSet/>
      <dgm:spPr/>
      <dgm:t>
        <a:bodyPr/>
        <a:lstStyle/>
        <a:p>
          <a:endParaRPr lang="en-US"/>
        </a:p>
      </dgm:t>
    </dgm:pt>
    <dgm:pt modelId="{A5A88D66-7FA8-4752-B49E-DE4D95D49903}">
      <dgm:prSet custT="1"/>
      <dgm:spPr/>
      <dgm:t>
        <a:bodyPr/>
        <a:lstStyle/>
        <a:p>
          <a:r>
            <a:rPr lang="en-US" sz="2000" b="1" dirty="0"/>
            <a:t>4. Maximum Age at Entry : 79 years</a:t>
          </a:r>
        </a:p>
      </dgm:t>
    </dgm:pt>
    <dgm:pt modelId="{E3FFEE38-E7F9-43F5-A738-3394CB4DC992}" type="parTrans" cxnId="{999A32BD-2ED8-422B-A649-56F60327B815}">
      <dgm:prSet/>
      <dgm:spPr/>
      <dgm:t>
        <a:bodyPr/>
        <a:lstStyle/>
        <a:p>
          <a:endParaRPr lang="en-US"/>
        </a:p>
      </dgm:t>
    </dgm:pt>
    <dgm:pt modelId="{1FACFF80-B7AE-410E-8534-14CCC9EFFB60}" type="sibTrans" cxnId="{999A32BD-2ED8-422B-A649-56F60327B815}">
      <dgm:prSet/>
      <dgm:spPr/>
      <dgm:t>
        <a:bodyPr/>
        <a:lstStyle/>
        <a:p>
          <a:endParaRPr lang="en-US"/>
        </a:p>
      </dgm:t>
    </dgm:pt>
    <dgm:pt modelId="{658C5E3B-80EC-4706-9FB5-133846A31819}">
      <dgm:prSet custT="1"/>
      <dgm:spPr/>
      <dgm:t>
        <a:bodyPr/>
        <a:lstStyle/>
        <a:p>
          <a:r>
            <a:rPr lang="en-US" sz="2000" b="1" dirty="0"/>
            <a:t>5. Minimum Deferment Period : 1 year</a:t>
          </a:r>
        </a:p>
      </dgm:t>
    </dgm:pt>
    <dgm:pt modelId="{770E46B7-8537-4F63-88F0-12AA55734014}" type="parTrans" cxnId="{1DD6FAFB-EBCC-4A4A-8B3C-22BFBE2FFFE6}">
      <dgm:prSet/>
      <dgm:spPr/>
      <dgm:t>
        <a:bodyPr/>
        <a:lstStyle/>
        <a:p>
          <a:endParaRPr lang="en-US"/>
        </a:p>
      </dgm:t>
    </dgm:pt>
    <dgm:pt modelId="{A0675140-B6F3-4804-85FB-E4FE2E6C1ED3}" type="sibTrans" cxnId="{1DD6FAFB-EBCC-4A4A-8B3C-22BFBE2FFFE6}">
      <dgm:prSet/>
      <dgm:spPr/>
      <dgm:t>
        <a:bodyPr/>
        <a:lstStyle/>
        <a:p>
          <a:endParaRPr lang="en-US"/>
        </a:p>
      </dgm:t>
    </dgm:pt>
    <dgm:pt modelId="{78911B1C-7632-4AB8-A23D-E1CAD7119386}">
      <dgm:prSet custT="1"/>
      <dgm:spPr/>
      <dgm:t>
        <a:bodyPr/>
        <a:lstStyle/>
        <a:p>
          <a:r>
            <a:rPr lang="en-US" sz="2000" b="1" dirty="0"/>
            <a:t>6. Maximum Deferment Period : 12 years </a:t>
          </a:r>
        </a:p>
      </dgm:t>
    </dgm:pt>
    <dgm:pt modelId="{18D7121B-C93E-4CD9-9736-124149813123}" type="parTrans" cxnId="{36D8B556-F742-4220-B29C-CA61709B7A5D}">
      <dgm:prSet/>
      <dgm:spPr/>
      <dgm:t>
        <a:bodyPr/>
        <a:lstStyle/>
        <a:p>
          <a:endParaRPr lang="en-US"/>
        </a:p>
      </dgm:t>
    </dgm:pt>
    <dgm:pt modelId="{C07ACD53-F776-41F7-9407-B7EC1B3E5B44}" type="sibTrans" cxnId="{36D8B556-F742-4220-B29C-CA61709B7A5D}">
      <dgm:prSet/>
      <dgm:spPr/>
      <dgm:t>
        <a:bodyPr/>
        <a:lstStyle/>
        <a:p>
          <a:endParaRPr lang="en-US"/>
        </a:p>
      </dgm:t>
    </dgm:pt>
    <dgm:pt modelId="{5F00EAF8-D795-40B3-91C2-4CB4505774FB}" type="pres">
      <dgm:prSet presAssocID="{7DA4F595-60E8-4FB2-BE84-29C64D91E58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7E36F79-6A5D-4AC4-9E9C-CD7D7BFC3E32}" type="pres">
      <dgm:prSet presAssocID="{4E7100D6-F9F8-48D3-9B33-FEA2A16B4B65}" presName="composite" presStyleCnt="0"/>
      <dgm:spPr/>
    </dgm:pt>
    <dgm:pt modelId="{FFC743B0-7140-4695-9AAE-FD4B9CB93BC3}" type="pres">
      <dgm:prSet presAssocID="{4E7100D6-F9F8-48D3-9B33-FEA2A16B4B65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D29FE6E-BF6F-41D5-A31F-8A17A0AC2065}" type="pres">
      <dgm:prSet presAssocID="{4E7100D6-F9F8-48D3-9B33-FEA2A16B4B65}" presName="descendantText" presStyleLbl="alignAcc1" presStyleIdx="0" presStyleCnt="2" custScaleY="164897" custLinFactNeighborX="3519" custLinFactNeighborY="-429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D3B15BC-594B-47FD-A6BD-7768F11DDD0B}" type="pres">
      <dgm:prSet presAssocID="{B2523A8C-BAB9-4DEF-9C2E-9E94F4ABCB87}" presName="sp" presStyleCnt="0"/>
      <dgm:spPr/>
    </dgm:pt>
    <dgm:pt modelId="{6F6E6DE6-F233-473B-BE17-C899EE3DF84B}" type="pres">
      <dgm:prSet presAssocID="{2D9C123E-7F53-419C-9D2D-0F754BBEFBD8}" presName="composite" presStyleCnt="0"/>
      <dgm:spPr/>
    </dgm:pt>
    <dgm:pt modelId="{F3A36129-078A-457A-8D59-C685C27BDFC1}" type="pres">
      <dgm:prSet presAssocID="{2D9C123E-7F53-419C-9D2D-0F754BBEFBD8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A0340F6-08D3-48FA-8B88-311EE7853132}" type="pres">
      <dgm:prSet presAssocID="{2D9C123E-7F53-419C-9D2D-0F754BBEFBD8}" presName="descendantText" presStyleLbl="alignAcc1" presStyleIdx="1" presStyleCnt="2" custScaleY="18996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AEBF767-266D-4CD8-B2F5-21743778AA78}" type="presOf" srcId="{2D9C123E-7F53-419C-9D2D-0F754BBEFBD8}" destId="{F3A36129-078A-457A-8D59-C685C27BDFC1}" srcOrd="0" destOrd="0" presId="urn:microsoft.com/office/officeart/2005/8/layout/chevron2"/>
    <dgm:cxn modelId="{33BB42F5-1E5A-4DF7-803A-4D25CF8E7906}" srcId="{2D9C123E-7F53-419C-9D2D-0F754BBEFBD8}" destId="{C29FC99B-F0B0-4208-99C7-3822F228E12F}" srcOrd="1" destOrd="0" parTransId="{5A50F3AA-DF8D-46E9-B458-E3EF0D7F859A}" sibTransId="{09D53EE0-0326-4912-BAFF-0C05E2DC8848}"/>
    <dgm:cxn modelId="{3A5B93C0-085A-45BC-859A-54986E1A0F5A}" type="presOf" srcId="{658C5E3B-80EC-4706-9FB5-133846A31819}" destId="{4A0340F6-08D3-48FA-8B88-311EE7853132}" srcOrd="0" destOrd="4" presId="urn:microsoft.com/office/officeart/2005/8/layout/chevron2"/>
    <dgm:cxn modelId="{999A32BD-2ED8-422B-A649-56F60327B815}" srcId="{2D9C123E-7F53-419C-9D2D-0F754BBEFBD8}" destId="{A5A88D66-7FA8-4752-B49E-DE4D95D49903}" srcOrd="3" destOrd="0" parTransId="{E3FFEE38-E7F9-43F5-A738-3394CB4DC992}" sibTransId="{1FACFF80-B7AE-410E-8534-14CCC9EFFB60}"/>
    <dgm:cxn modelId="{79752849-4093-4015-A9E3-08AC8F1CE0B7}" type="presOf" srcId="{4E7100D6-F9F8-48D3-9B33-FEA2A16B4B65}" destId="{FFC743B0-7140-4695-9AAE-FD4B9CB93BC3}" srcOrd="0" destOrd="0" presId="urn:microsoft.com/office/officeart/2005/8/layout/chevron2"/>
    <dgm:cxn modelId="{36D8B556-F742-4220-B29C-CA61709B7A5D}" srcId="{2D9C123E-7F53-419C-9D2D-0F754BBEFBD8}" destId="{78911B1C-7632-4AB8-A23D-E1CAD7119386}" srcOrd="5" destOrd="0" parTransId="{18D7121B-C93E-4CD9-9736-124149813123}" sibTransId="{C07ACD53-F776-41F7-9407-B7EC1B3E5B44}"/>
    <dgm:cxn modelId="{AB51E1A3-28A6-4489-A576-B6156F4D5EDE}" srcId="{4E7100D6-F9F8-48D3-9B33-FEA2A16B4B65}" destId="{7584497A-D377-427D-A16B-AF5EA904A9A7}" srcOrd="1" destOrd="0" parTransId="{2C032DC0-1316-4B18-BA30-2062B07347D3}" sibTransId="{ADFC0C20-327D-4BA7-8ED3-4147ABDEA954}"/>
    <dgm:cxn modelId="{579728FE-A4C3-4E03-BA0C-41EC98B35F60}" srcId="{2D9C123E-7F53-419C-9D2D-0F754BBEFBD8}" destId="{0F26629E-88F7-4F19-A820-57FF1E40FD23}" srcOrd="0" destOrd="0" parTransId="{91082D80-A81D-4BD1-897C-5495078586F9}" sibTransId="{BEDE2C9B-424A-49CD-8F56-009E58B95D65}"/>
    <dgm:cxn modelId="{306DC706-1CD6-4F8B-B6B4-2D738FE6E92A}" type="presOf" srcId="{923FA176-B61B-4282-8511-6717977269B4}" destId="{4A0340F6-08D3-48FA-8B88-311EE7853132}" srcOrd="0" destOrd="2" presId="urn:microsoft.com/office/officeart/2005/8/layout/chevron2"/>
    <dgm:cxn modelId="{DF4574E9-F3A5-4A6C-8119-36BB40027297}" srcId="{2D9C123E-7F53-419C-9D2D-0F754BBEFBD8}" destId="{923FA176-B61B-4282-8511-6717977269B4}" srcOrd="2" destOrd="0" parTransId="{9C7F5CC3-C830-4868-938A-B3AA178780A3}" sibTransId="{E6BAD99E-17F2-449F-9769-B473F6DC5FBB}"/>
    <dgm:cxn modelId="{2872DEE2-5939-43B5-8583-CA9FEF48A43B}" type="presOf" srcId="{7584497A-D377-427D-A16B-AF5EA904A9A7}" destId="{2D29FE6E-BF6F-41D5-A31F-8A17A0AC2065}" srcOrd="0" destOrd="1" presId="urn:microsoft.com/office/officeart/2005/8/layout/chevron2"/>
    <dgm:cxn modelId="{1DD6FAFB-EBCC-4A4A-8B3C-22BFBE2FFFE6}" srcId="{2D9C123E-7F53-419C-9D2D-0F754BBEFBD8}" destId="{658C5E3B-80EC-4706-9FB5-133846A31819}" srcOrd="4" destOrd="0" parTransId="{770E46B7-8537-4F63-88F0-12AA55734014}" sibTransId="{A0675140-B6F3-4804-85FB-E4FE2E6C1ED3}"/>
    <dgm:cxn modelId="{7F279513-0215-48DD-A6D6-81A47309EEDD}" srcId="{4E7100D6-F9F8-48D3-9B33-FEA2A16B4B65}" destId="{2AD06484-E479-42AF-9D3A-89B79EFED290}" srcOrd="0" destOrd="0" parTransId="{E4BF85B4-2738-4ABB-A736-EDC1FE857E95}" sibTransId="{60EC3756-0729-471A-B1A7-4D19B5129599}"/>
    <dgm:cxn modelId="{E5834923-B1D7-43D0-826F-9D7D31CA3F65}" srcId="{7DA4F595-60E8-4FB2-BE84-29C64D91E582}" destId="{2D9C123E-7F53-419C-9D2D-0F754BBEFBD8}" srcOrd="1" destOrd="0" parTransId="{0D2E310E-06C9-4AF0-94D0-35FBEC13D3E0}" sibTransId="{D087A10B-8BA2-4E65-911B-23166B13D259}"/>
    <dgm:cxn modelId="{08293E36-BA03-45B9-8718-20B4F1F0EA52}" srcId="{4E7100D6-F9F8-48D3-9B33-FEA2A16B4B65}" destId="{866192DB-77B4-4486-BE2C-8288CB5D16D5}" srcOrd="2" destOrd="0" parTransId="{FF2A3DDF-5327-495E-84F1-80B0F78817D6}" sibTransId="{D447F69D-3E76-4FC3-BCA4-6D2805C1FDF3}"/>
    <dgm:cxn modelId="{98CF4CC8-B1D8-4C94-B289-D7AE4AE83BB7}" type="presOf" srcId="{78911B1C-7632-4AB8-A23D-E1CAD7119386}" destId="{4A0340F6-08D3-48FA-8B88-311EE7853132}" srcOrd="0" destOrd="5" presId="urn:microsoft.com/office/officeart/2005/8/layout/chevron2"/>
    <dgm:cxn modelId="{2DBD19F7-689D-4216-99F8-696466EB01F4}" type="presOf" srcId="{0F26629E-88F7-4F19-A820-57FF1E40FD23}" destId="{4A0340F6-08D3-48FA-8B88-311EE7853132}" srcOrd="0" destOrd="0" presId="urn:microsoft.com/office/officeart/2005/8/layout/chevron2"/>
    <dgm:cxn modelId="{4AB2955F-C0DB-4793-AC99-0709DEA17F2B}" type="presOf" srcId="{7DA4F595-60E8-4FB2-BE84-29C64D91E582}" destId="{5F00EAF8-D795-40B3-91C2-4CB4505774FB}" srcOrd="0" destOrd="0" presId="urn:microsoft.com/office/officeart/2005/8/layout/chevron2"/>
    <dgm:cxn modelId="{DE621FE2-247A-4CA1-BA34-AF16AAD17119}" srcId="{7DA4F595-60E8-4FB2-BE84-29C64D91E582}" destId="{4E7100D6-F9F8-48D3-9B33-FEA2A16B4B65}" srcOrd="0" destOrd="0" parTransId="{01B07780-65EE-4EA2-B5AA-F769573244EE}" sibTransId="{B2523A8C-BAB9-4DEF-9C2E-9E94F4ABCB87}"/>
    <dgm:cxn modelId="{13BAA379-5FA4-4039-869A-EB4CA68EB629}" type="presOf" srcId="{2AD06484-E479-42AF-9D3A-89B79EFED290}" destId="{2D29FE6E-BF6F-41D5-A31F-8A17A0AC2065}" srcOrd="0" destOrd="0" presId="urn:microsoft.com/office/officeart/2005/8/layout/chevron2"/>
    <dgm:cxn modelId="{59219B4C-D811-445B-A30B-2AD7F13E93DA}" type="presOf" srcId="{A5A88D66-7FA8-4752-B49E-DE4D95D49903}" destId="{4A0340F6-08D3-48FA-8B88-311EE7853132}" srcOrd="0" destOrd="3" presId="urn:microsoft.com/office/officeart/2005/8/layout/chevron2"/>
    <dgm:cxn modelId="{DB8B0532-9235-426E-BAEB-8F31ED55DDB3}" type="presOf" srcId="{C29FC99B-F0B0-4208-99C7-3822F228E12F}" destId="{4A0340F6-08D3-48FA-8B88-311EE7853132}" srcOrd="0" destOrd="1" presId="urn:microsoft.com/office/officeart/2005/8/layout/chevron2"/>
    <dgm:cxn modelId="{2B9FA1A8-7C9C-4E79-B086-219BE4E94ED8}" type="presOf" srcId="{866192DB-77B4-4486-BE2C-8288CB5D16D5}" destId="{2D29FE6E-BF6F-41D5-A31F-8A17A0AC2065}" srcOrd="0" destOrd="2" presId="urn:microsoft.com/office/officeart/2005/8/layout/chevron2"/>
    <dgm:cxn modelId="{1B623623-757D-4C1F-8DB5-D48EB6C2EFCD}" type="presParOf" srcId="{5F00EAF8-D795-40B3-91C2-4CB4505774FB}" destId="{47E36F79-6A5D-4AC4-9E9C-CD7D7BFC3E32}" srcOrd="0" destOrd="0" presId="urn:microsoft.com/office/officeart/2005/8/layout/chevron2"/>
    <dgm:cxn modelId="{BBB8D4FD-C26D-4F41-93B4-273D94F58ACC}" type="presParOf" srcId="{47E36F79-6A5D-4AC4-9E9C-CD7D7BFC3E32}" destId="{FFC743B0-7140-4695-9AAE-FD4B9CB93BC3}" srcOrd="0" destOrd="0" presId="urn:microsoft.com/office/officeart/2005/8/layout/chevron2"/>
    <dgm:cxn modelId="{C6670024-E177-42D7-9F84-C7C59428CA9F}" type="presParOf" srcId="{47E36F79-6A5D-4AC4-9E9C-CD7D7BFC3E32}" destId="{2D29FE6E-BF6F-41D5-A31F-8A17A0AC2065}" srcOrd="1" destOrd="0" presId="urn:microsoft.com/office/officeart/2005/8/layout/chevron2"/>
    <dgm:cxn modelId="{BCF77982-5F59-433D-AAFE-81F4F4311001}" type="presParOf" srcId="{5F00EAF8-D795-40B3-91C2-4CB4505774FB}" destId="{CD3B15BC-594B-47FD-A6BD-7768F11DDD0B}" srcOrd="1" destOrd="0" presId="urn:microsoft.com/office/officeart/2005/8/layout/chevron2"/>
    <dgm:cxn modelId="{6CD0ECE4-6835-43A8-9772-FB22B9DA77B7}" type="presParOf" srcId="{5F00EAF8-D795-40B3-91C2-4CB4505774FB}" destId="{6F6E6DE6-F233-473B-BE17-C899EE3DF84B}" srcOrd="2" destOrd="0" presId="urn:microsoft.com/office/officeart/2005/8/layout/chevron2"/>
    <dgm:cxn modelId="{466F9A1B-E3C7-4838-A2E9-7A2B7C7F0C74}" type="presParOf" srcId="{6F6E6DE6-F233-473B-BE17-C899EE3DF84B}" destId="{F3A36129-078A-457A-8D59-C685C27BDFC1}" srcOrd="0" destOrd="0" presId="urn:microsoft.com/office/officeart/2005/8/layout/chevron2"/>
    <dgm:cxn modelId="{D42F4281-32A9-48EF-9B5B-CFC4B29238E5}" type="presParOf" srcId="{6F6E6DE6-F233-473B-BE17-C899EE3DF84B}" destId="{4A0340F6-08D3-48FA-8B88-311EE785313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C743B0-7140-4695-9AAE-FD4B9CB93BC3}">
      <dsp:nvSpPr>
        <dsp:cNvPr id="0" name=""/>
        <dsp:cNvSpPr/>
      </dsp:nvSpPr>
      <dsp:spPr>
        <a:xfrm rot="5400000">
          <a:off x="-255022" y="617661"/>
          <a:ext cx="1700150" cy="11901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Jeevan Shanti</a:t>
          </a:r>
        </a:p>
      </dsp:txBody>
      <dsp:txXfrm rot="5400000">
        <a:off x="-255022" y="617661"/>
        <a:ext cx="1700150" cy="1190105"/>
      </dsp:txXfrm>
    </dsp:sp>
    <dsp:sp modelId="{2D29FE6E-BF6F-41D5-A31F-8A17A0AC2065}">
      <dsp:nvSpPr>
        <dsp:cNvPr id="0" name=""/>
        <dsp:cNvSpPr/>
      </dsp:nvSpPr>
      <dsp:spPr>
        <a:xfrm rot="5400000">
          <a:off x="3512966" y="-2322861"/>
          <a:ext cx="1822272" cy="64679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>
              <a:solidFill>
                <a:srgbClr val="FF0000"/>
              </a:solidFill>
            </a:rPr>
            <a:t>Annuity Options </a:t>
          </a:r>
          <a:r>
            <a:rPr lang="en-US" sz="2400" b="1" kern="1200" dirty="0"/>
            <a:t>:-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/>
            <a:t>Option 1 : Deferred annuity for Single Life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/>
            <a:t>Option 2 : Deferred annuity for Joint Life</a:t>
          </a:r>
        </a:p>
      </dsp:txBody>
      <dsp:txXfrm rot="5400000">
        <a:off x="3512966" y="-2322861"/>
        <a:ext cx="1822272" cy="6467994"/>
      </dsp:txXfrm>
    </dsp:sp>
    <dsp:sp modelId="{F3A36129-078A-457A-8D59-C685C27BDFC1}">
      <dsp:nvSpPr>
        <dsp:cNvPr id="0" name=""/>
        <dsp:cNvSpPr/>
      </dsp:nvSpPr>
      <dsp:spPr>
        <a:xfrm rot="5400000">
          <a:off x="-255022" y="2589420"/>
          <a:ext cx="1700150" cy="11901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Plan no – 858</a:t>
          </a:r>
          <a:endParaRPr lang="en-US" sz="1700" kern="1200" dirty="0"/>
        </a:p>
      </dsp:txBody>
      <dsp:txXfrm rot="5400000">
        <a:off x="-255022" y="2589420"/>
        <a:ext cx="1700150" cy="1190105"/>
      </dsp:txXfrm>
    </dsp:sp>
    <dsp:sp modelId="{4A0340F6-08D3-48FA-8B88-311EE7853132}">
      <dsp:nvSpPr>
        <dsp:cNvPr id="0" name=""/>
        <dsp:cNvSpPr/>
      </dsp:nvSpPr>
      <dsp:spPr>
        <a:xfrm rot="5400000">
          <a:off x="3374436" y="-347050"/>
          <a:ext cx="2099331" cy="64679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>
              <a:solidFill>
                <a:srgbClr val="FF0000"/>
              </a:solidFill>
            </a:rPr>
            <a:t>Eligibility Criteria </a:t>
          </a:r>
          <a:r>
            <a:rPr lang="en-US" sz="2000" b="1" kern="1200" dirty="0"/>
            <a:t>:-  1. Minimum Purchase Price :-             Rs. 1,50,000 subject to minimum Annuity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/>
            <a:t>2. Maximum Purchase Price :-  No Limit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/>
            <a:t>3. Minimum Age at Entry : 30 years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/>
            <a:t>4. Maximum Age at Entry : 79 years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/>
            <a:t>5. Minimum Deferment Period : 1 year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/>
            <a:t>6. Maximum Deferment Period : 12 years </a:t>
          </a:r>
        </a:p>
      </dsp:txBody>
      <dsp:txXfrm rot="5400000">
        <a:off x="3374436" y="-347050"/>
        <a:ext cx="2099331" cy="6467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B52770F-0A6B-F219-AD40-105E4A12B3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8FB260D-7D51-23C8-8BFD-BAED51D57A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075138E-14E5-47D2-8F16-7A44A382D88E}" type="datetimeFigureOut">
              <a:rPr lang="en-IN"/>
              <a:pPr>
                <a:defRPr/>
              </a:pPr>
              <a:t>30-10-2023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6D42CE-338C-28D8-D1DA-6FFADF9CC8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A688057-9BE1-21EF-DC01-C585EC2197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53ED33-A716-423C-BD9C-8ED4AB78C097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D2EB5B7-44A9-E14B-2BF1-D424FD688F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009E1BE-64B0-003F-99A5-D42CD41566B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CA21FDA-7AF6-47E3-9802-7A5B5133008E}" type="datetimeFigureOut">
              <a:rPr lang="en-US"/>
              <a:pPr>
                <a:defRPr/>
              </a:pPr>
              <a:t>10/30/2023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B1EBBFD6-D979-A8EF-DBA6-96EE5FF9C6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93470011-FD3D-CBF1-40F5-90B3CD1D9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443E2E-428B-8CE4-587E-8F823598457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79D734-137F-D9FF-1563-0544009EF5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3E5EFD-3253-4A16-B6E4-ED7AFA59BD5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468D7726-A296-5677-9143-C3132C3A76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B0F9A84F-6032-3374-C591-85E86ED8CC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xmlns="" id="{32413360-D3C9-7BF5-CF23-AE6D88F7CF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A4CADE6-0CD5-43EB-AA6C-17988B3D624A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xmlns="" id="{B5C6834A-651D-AE82-CAFA-B78437A587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xmlns="" id="{03CABD5B-682F-1822-7032-9F231C0C4D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xmlns="" id="{9CEEF4D2-1BBB-3252-245A-F261DC4943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9CC347D-C140-421A-8C50-A3EAB12E5323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xmlns="" id="{404E17D1-25C8-FEAC-B6BB-A1E5337EFA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xmlns="" id="{EE31F0F3-69E5-AA3D-43DB-B2386880DB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xmlns="" id="{109B0C02-E976-2E8D-E1C6-68AFDD0EF1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44A26ED-063F-4120-A864-9AB9A38BCA46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xmlns="" id="{839FBB96-A26A-95C6-AD01-E4D16B14C1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xmlns="" id="{BFB62709-FE70-35FB-22E0-E0D816AA5A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xmlns="" id="{0E1AB876-9BBF-2D9E-8772-64538528E2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6CAA4AC-0209-428D-9DBD-5E2154A92957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E2D0F6-1D8A-AA67-6912-1E76CF8B5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CA2B7-FE1B-47EC-B977-3E16BF7DED81}" type="datetimeFigureOut">
              <a:rPr lang="en-US"/>
              <a:pPr>
                <a:defRPr/>
              </a:pPr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3A5088-09A4-C21D-981B-0A043AE3D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FD41E3-1B77-83BB-577E-D451C89B4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648A8-EC75-47F9-B45A-31F9EC3F3C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7948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BF72D2-8582-BAC5-23FD-25C380A5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EC945-3261-4821-8F9D-D6188D7E4BFF}" type="datetimeFigureOut">
              <a:rPr lang="en-US"/>
              <a:pPr>
                <a:defRPr/>
              </a:pPr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FF322F-A5C5-185A-48EC-896A8BF5A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4F42B4-44E5-6F02-3EF2-417F88BC7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88B06-9D00-4F66-9C76-679B3C7620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61766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AD4F3-19DA-3575-0F5A-C5993D468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D8957-7540-4A33-AFB4-3BA57A813DC0}" type="datetimeFigureOut">
              <a:rPr lang="en-US"/>
              <a:pPr>
                <a:defRPr/>
              </a:pPr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CB478F-9696-D231-28EC-2B3169D3E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5D204C-02DC-45B5-EA3C-160D80F61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70A6D-FE57-40BF-97CA-61CEA876B3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3747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43FD35-76DD-087A-A285-E40F15F74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7FA99-CC7F-4680-B861-5CA577D29268}" type="datetimeFigureOut">
              <a:rPr lang="en-US"/>
              <a:pPr>
                <a:defRPr/>
              </a:pPr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DA2F02-0210-23B4-3046-F012BC370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E86CB2-4184-33B9-9079-19DDCAB85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169E3-FF13-4980-A6BA-2096B29AB2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3052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2EF605-8E92-3858-5199-E7A86250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8DCE1-F6D5-4C2E-8858-869B4B4357D0}" type="datetimeFigureOut">
              <a:rPr lang="en-US"/>
              <a:pPr>
                <a:defRPr/>
              </a:pPr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57D024-A960-7CCC-08BE-380B47EF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673D58-0BA8-CAEB-9D1B-D4A5C972B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D377C-3093-405A-89C5-6F8A670D90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7557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BEC736E-1D7C-71A2-2575-D079D8DA8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C9BEB-1675-4085-A04B-2726E7D42D93}" type="datetimeFigureOut">
              <a:rPr lang="en-US"/>
              <a:pPr>
                <a:defRPr/>
              </a:pPr>
              <a:t>10/30/2023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47843DA-85BC-D1C7-F4A5-0DBE6F00D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772B4F3-B23E-CB24-B4AF-52BEEAAA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115F6-A031-475E-AF76-247CD4D6A8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8721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1FB4A0B8-1276-05A4-D0E9-187537C5A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8B82B-4E7D-4170-9440-4441D12FC05B}" type="datetimeFigureOut">
              <a:rPr lang="en-US"/>
              <a:pPr>
                <a:defRPr/>
              </a:pPr>
              <a:t>10/30/2023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AB970CDA-1694-B6F6-A6B2-D993C84A9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134A6AC1-961A-FFBD-B66B-390AD3D4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8E206-299E-4D0F-9043-2C6D8594F6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3589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E570547E-DBAE-B021-B63E-8E6C6DA4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06A4E-4FE8-4977-9B0F-D4C2BF61E12A}" type="datetimeFigureOut">
              <a:rPr lang="en-US"/>
              <a:pPr>
                <a:defRPr/>
              </a:pPr>
              <a:t>10/30/2023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D740CA8A-CDC5-0F91-5804-D8F788F32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F9928CC-3A10-2302-050D-DAB98F32E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70D9E-4A77-4673-8AFD-3A47D1499C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0057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CB646012-43DD-0748-0586-2C0795223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B09FA-A6E9-4455-A2CB-652996CA561F}" type="datetimeFigureOut">
              <a:rPr lang="en-US"/>
              <a:pPr>
                <a:defRPr/>
              </a:pPr>
              <a:t>10/30/2023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07683C6A-50A2-EE6E-1C8E-361D8337A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C836384F-C662-30B8-DEA8-8D03A4B83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AFF78-B23B-44C8-94DD-1B5EAF181B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2487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5FD626C-BEFD-687A-8754-5F1909FD6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5D1A9-0801-479F-93EF-34E0CE5AF0CD}" type="datetimeFigureOut">
              <a:rPr lang="en-US"/>
              <a:pPr>
                <a:defRPr/>
              </a:pPr>
              <a:t>10/30/2023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74E010A-DF6F-6F8F-6F11-4A5D80E4E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589774B-3DF1-9C8B-B554-90601DE4C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28B8A-7E3F-464F-8509-9A3ABA83F5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1818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C79A84C-218C-F584-F833-F66E011E3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E5334-DA5E-4529-B5AE-06DC06BA98B3}" type="datetimeFigureOut">
              <a:rPr lang="en-US"/>
              <a:pPr>
                <a:defRPr/>
              </a:pPr>
              <a:t>10/30/2023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8222C27-8450-DFEF-90F5-99A69103E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DB72B82-640B-CAD2-765A-2E92078E8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542B3-04F9-4A02-9A72-FC474D58F1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2274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B5D47D08-DA88-D14C-0413-D0176CF033A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C3ED3D64-BC31-578C-6B6D-FFE9B813A6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60A245-A653-9460-773E-BD965D068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51DC94-A529-47DC-B0A8-0C1C1A8ACE04}" type="datetimeFigureOut">
              <a:rPr lang="en-US"/>
              <a:pPr>
                <a:defRPr/>
              </a:pPr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EB125D-919D-7F29-0B4D-2AF01E3085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7E5EF3-4185-7723-45B1-BF9A78E62B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9068154-E3F7-47F1-8EF2-2794377A22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7C978B-262D-263D-41D6-47F6AD912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800"/>
            <a:ext cx="12192000" cy="7524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IN" sz="3600">
                <a:solidFill>
                  <a:srgbClr val="FF0000"/>
                </a:solidFill>
                <a:latin typeface="Algerian" panose="04020705040A02060702" pitchFamily="82" charset="0"/>
              </a:rPr>
              <a:t>J.Shanti</a:t>
            </a:r>
            <a:r>
              <a:rPr lang="en-IN" sz="3600" dirty="0">
                <a:solidFill>
                  <a:srgbClr val="FF0000"/>
                </a:solidFill>
                <a:latin typeface="Algerian" panose="04020705040A02060702" pitchFamily="82" charset="0"/>
              </a:rPr>
              <a:t> V/S Other Lump sum investment options</a:t>
            </a:r>
            <a:endParaRPr lang="en-US" sz="3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62E8408C-0D02-EE77-8606-C9B0F0B91C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2075" y="803275"/>
          <a:ext cx="11968163" cy="5824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1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14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25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603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958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4127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407161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SBI Interest Rates (5 Yrs.&amp;</a:t>
                      </a:r>
                      <a:r>
                        <a:rPr lang="en-IN" sz="2400" b="1" i="0" u="none" strike="noStrike" baseline="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N" sz="2400" b="1" i="0" u="none" strike="noStrike" baseline="0" dirty="0" err="1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upto</a:t>
                      </a:r>
                      <a:r>
                        <a:rPr lang="en-IN" sz="2400" b="1" i="0" u="none" strike="noStrike" baseline="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 10 Yrs.)</a:t>
                      </a:r>
                      <a:endParaRPr lang="en-US" sz="24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Post Office</a:t>
                      </a:r>
                      <a:r>
                        <a:rPr lang="en-IN" sz="2400" b="1" i="0" u="none" strike="noStrike" baseline="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 Senior Citizen Saving Scheme</a:t>
                      </a:r>
                      <a:endParaRPr lang="en-US" sz="24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PPF</a:t>
                      </a:r>
                      <a:endParaRPr lang="en-US" sz="24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Post Office</a:t>
                      </a:r>
                      <a:r>
                        <a:rPr lang="en-IN" sz="2400" b="1" i="0" u="none" strike="noStrike" baseline="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 Monthly Scheme</a:t>
                      </a:r>
                      <a:endParaRPr lang="en-US" sz="24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NSC</a:t>
                      </a:r>
                      <a:endParaRPr lang="en-US" sz="24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New Jeevan Shanti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8103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6.25% p.a.</a:t>
                      </a:r>
                      <a:endParaRPr lang="en-US" sz="24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  <a:r>
                        <a:rPr lang="en-IN" sz="2400" b="1" i="0" u="none" strike="noStrike" baseline="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 p.a.</a:t>
                      </a:r>
                      <a:endParaRPr lang="en-US" sz="24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7.10% p.a.</a:t>
                      </a:r>
                      <a:endParaRPr lang="en-US" sz="24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7.10%p.a.</a:t>
                      </a:r>
                    </a:p>
                    <a:p>
                      <a:pPr algn="ctr" fontAlgn="b"/>
                      <a:endParaRPr lang="en-US" sz="24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7.00%</a:t>
                      </a:r>
                      <a:endParaRPr lang="en-US" sz="24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7.08</a:t>
                      </a:r>
                      <a:r>
                        <a:rPr lang="en-US" sz="2400" b="1" i="0" u="none" strike="noStrike" baseline="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 to 14.63%</a:t>
                      </a:r>
                    </a:p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2400" b="1" i="0" u="none" strike="noStrike" dirty="0" err="1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Def.Period</a:t>
                      </a:r>
                      <a:r>
                        <a:rPr lang="en-US" sz="2400" b="1" i="0" u="none" strike="noStrike" baseline="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 1 Yr.to 12 Yrs., Age:60 Yrs.&amp; P.P.:10 lakh)</a:t>
                      </a:r>
                      <a:endParaRPr lang="en-US" sz="24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6764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7.25% p.a.(for</a:t>
                      </a:r>
                      <a:r>
                        <a:rPr lang="en-IN" sz="2400" b="1" i="0" u="none" strike="noStrike" baseline="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 Senior Citizens)</a:t>
                      </a:r>
                      <a:endParaRPr lang="en-US" sz="24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Term : 5 Yrs</a:t>
                      </a:r>
                      <a:endParaRPr lang="en-US" sz="24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Term:15 Yrs.</a:t>
                      </a:r>
                      <a:endParaRPr lang="en-US" sz="24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Term:5 Yrs.</a:t>
                      </a:r>
                      <a:endParaRPr lang="en-US" sz="24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Term:5 Yrs</a:t>
                      </a:r>
                      <a:endParaRPr lang="en-US" sz="24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Life time Guaranteed Pension 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72510"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Maximum</a:t>
                      </a:r>
                      <a:r>
                        <a:rPr lang="en-IN" sz="2400" b="1" i="0" u="none" strike="noStrike" baseline="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N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Limit:15</a:t>
                      </a:r>
                      <a:r>
                        <a:rPr lang="en-IN" sz="2400" b="1" i="0" u="none" strike="noStrike" baseline="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N" sz="2400" b="1" i="0" u="none" strike="noStrike" baseline="0" dirty="0" err="1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Lakh</a:t>
                      </a:r>
                      <a:endParaRPr lang="en-US" sz="24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Maximum Limit: 1.5 L per annum</a:t>
                      </a:r>
                      <a:endParaRPr lang="en-US" sz="24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  <a:r>
                        <a:rPr lang="en-IN" sz="2400" b="1" i="0" u="none" strike="noStrike" baseline="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 L in single account &amp; 9 </a:t>
                      </a:r>
                      <a:r>
                        <a:rPr lang="en-IN" sz="2400" b="1" i="0" u="none" strike="noStrike" baseline="0" dirty="0" err="1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Lakh</a:t>
                      </a:r>
                      <a:r>
                        <a:rPr lang="en-IN" sz="2400" b="1" i="0" u="none" strike="noStrike" baseline="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 in Joint account</a:t>
                      </a:r>
                      <a:endParaRPr lang="en-US" sz="24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Maximum Purchase</a:t>
                      </a:r>
                      <a:r>
                        <a:rPr lang="en-US" sz="2400" b="1" i="0" u="none" strike="noStrike" baseline="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 Price: </a:t>
                      </a:r>
                    </a:p>
                    <a:p>
                      <a:pPr algn="ctr" fontAlgn="b"/>
                      <a:r>
                        <a:rPr lang="en-US" sz="2400" b="1" i="0" u="none" strike="noStrike" baseline="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No Limit</a:t>
                      </a:r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xmlns="" id="{686D9099-488F-ECC2-4B06-4AC953A56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50" y="879475"/>
            <a:ext cx="10898188" cy="81121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altLang="en-US" sz="5400" b="1">
                <a:solidFill>
                  <a:srgbClr val="0000CC"/>
                </a:solidFill>
              </a:rPr>
              <a:t>Purchase Price -  25 Lakh  Age – 60 Yrs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8BFC538-E4EE-D1F9-7638-80F28B66DC2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5888" y="1828800"/>
          <a:ext cx="11795124" cy="4886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5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96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58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118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455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4886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10117"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 </a:t>
                      </a:r>
                      <a:r>
                        <a:rPr lang="en-US" sz="2800" b="1" dirty="0" err="1"/>
                        <a:t>Yr</a:t>
                      </a:r>
                      <a:endParaRPr lang="en-US" sz="2800" b="1" dirty="0"/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10 </a:t>
                      </a:r>
                      <a:r>
                        <a:rPr lang="en-US" sz="2800" b="1" dirty="0" err="1"/>
                        <a:t>Yrs</a:t>
                      </a:r>
                      <a:endParaRPr lang="en-US" sz="2800" b="1" dirty="0"/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12 </a:t>
                      </a:r>
                      <a:r>
                        <a:rPr lang="en-US" sz="2800" b="1" dirty="0" err="1"/>
                        <a:t>Yr</a:t>
                      </a:r>
                      <a:endParaRPr lang="en-US" sz="2800" b="1" dirty="0"/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Sovereign</a:t>
                      </a:r>
                      <a:r>
                        <a:rPr lang="en-US" sz="2800" b="1" baseline="0" dirty="0"/>
                        <a:t> Guarantee</a:t>
                      </a:r>
                      <a:endParaRPr lang="en-US" sz="2800" b="1" dirty="0"/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Return of Purchase Price</a:t>
                      </a:r>
                    </a:p>
                  </a:txBody>
                  <a:tcPr marL="91444" marR="91444" marT="45734" marB="4573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969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Max</a:t>
                      </a:r>
                      <a:r>
                        <a:rPr lang="en-US" sz="2800" b="1" baseline="0" dirty="0"/>
                        <a:t> Life</a:t>
                      </a:r>
                      <a:endParaRPr lang="en-US" sz="2800" b="1" dirty="0"/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6.89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12.51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 NOT</a:t>
                      </a:r>
                      <a:r>
                        <a:rPr lang="en-US" sz="2400" b="1" baseline="0" dirty="0"/>
                        <a:t> AVAILABLE</a:t>
                      </a:r>
                      <a:endParaRPr lang="en-US" sz="2400" b="1" dirty="0"/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 NOT</a:t>
                      </a:r>
                      <a:r>
                        <a:rPr lang="en-US" sz="2400" b="1" baseline="0" dirty="0"/>
                        <a:t> AVAILABLE</a:t>
                      </a:r>
                      <a:endParaRPr lang="en-US" sz="2400" b="1" dirty="0"/>
                    </a:p>
                    <a:p>
                      <a:pPr algn="ctr"/>
                      <a:endParaRPr lang="en-US" sz="2400" b="1" dirty="0"/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2500000</a:t>
                      </a:r>
                    </a:p>
                  </a:txBody>
                  <a:tcPr marL="91444" marR="91444" marT="45734" marB="4573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393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Tata AIG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6.80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12.60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 NOT</a:t>
                      </a:r>
                      <a:r>
                        <a:rPr lang="en-US" sz="2400" b="1" baseline="0" dirty="0"/>
                        <a:t> AVAILABLE</a:t>
                      </a:r>
                      <a:endParaRPr lang="en-US" sz="2400" b="1" dirty="0"/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 NOT</a:t>
                      </a:r>
                      <a:r>
                        <a:rPr lang="en-US" sz="2400" b="1" baseline="0" dirty="0"/>
                        <a:t> AVAILABLE</a:t>
                      </a:r>
                      <a:endParaRPr lang="en-US" sz="2400" b="1" dirty="0"/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2500000</a:t>
                      </a:r>
                    </a:p>
                  </a:txBody>
                  <a:tcPr marL="91444" marR="91444" marT="45734" marB="4573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393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Baja</a:t>
                      </a:r>
                      <a:r>
                        <a:rPr lang="en-US" sz="2800" b="1" baseline="0" dirty="0"/>
                        <a:t> Allianz</a:t>
                      </a:r>
                      <a:endParaRPr lang="en-US" sz="2800" b="1" dirty="0"/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6.83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12.62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 NOT</a:t>
                      </a:r>
                      <a:r>
                        <a:rPr lang="en-US" sz="2400" b="1" baseline="0" dirty="0"/>
                        <a:t> AVAILABLE</a:t>
                      </a:r>
                      <a:endParaRPr lang="en-US" sz="2400" b="1" dirty="0"/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 NOT</a:t>
                      </a:r>
                      <a:r>
                        <a:rPr lang="en-US" sz="2400" b="1" baseline="0" dirty="0"/>
                        <a:t> AVAILABLE</a:t>
                      </a:r>
                      <a:endParaRPr lang="en-US" sz="2400" b="1" dirty="0"/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2500000</a:t>
                      </a:r>
                    </a:p>
                  </a:txBody>
                  <a:tcPr marL="91444" marR="91444" marT="45734" marB="4573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393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ICICI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6.40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10.87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 NOT</a:t>
                      </a:r>
                      <a:r>
                        <a:rPr lang="en-US" sz="2400" b="1" baseline="0" dirty="0"/>
                        <a:t> AVAILABLE</a:t>
                      </a:r>
                      <a:endParaRPr lang="en-US" sz="2400" b="1" dirty="0"/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 NOT</a:t>
                      </a:r>
                      <a:r>
                        <a:rPr lang="en-US" sz="2400" b="1" baseline="0" dirty="0"/>
                        <a:t> AVAILABLE</a:t>
                      </a:r>
                      <a:endParaRPr lang="en-US" sz="2400" b="1" dirty="0"/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2500000</a:t>
                      </a:r>
                    </a:p>
                  </a:txBody>
                  <a:tcPr marL="91444" marR="91444" marT="45734" marB="4573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393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HDFC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6.21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10.86</a:t>
                      </a:r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 NOT</a:t>
                      </a:r>
                      <a:r>
                        <a:rPr lang="en-US" sz="2400" b="1" baseline="0" dirty="0"/>
                        <a:t> AVAILABLE</a:t>
                      </a:r>
                      <a:endParaRPr lang="en-US" sz="2400" b="1" dirty="0"/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 NOT</a:t>
                      </a:r>
                      <a:r>
                        <a:rPr lang="en-US" sz="2400" b="1" baseline="0" dirty="0"/>
                        <a:t> AVAILABLE</a:t>
                      </a:r>
                      <a:endParaRPr lang="en-US" sz="2400" b="1" dirty="0"/>
                    </a:p>
                  </a:txBody>
                  <a:tcPr marL="91444" marR="91444" marT="45734" marB="457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2500000</a:t>
                      </a:r>
                    </a:p>
                  </a:txBody>
                  <a:tcPr marL="91444" marR="91444" marT="45734" marB="4573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0771">
                <a:tc>
                  <a:txBody>
                    <a:bodyPr/>
                    <a:lstStyle/>
                    <a:p>
                      <a:pPr algn="ctr"/>
                      <a:r>
                        <a:rPr lang="en-US" sz="3800" b="1" dirty="0">
                          <a:solidFill>
                            <a:srgbClr val="FF0000"/>
                          </a:solidFill>
                        </a:rPr>
                        <a:t>LIC </a:t>
                      </a:r>
                    </a:p>
                  </a:txBody>
                  <a:tcPr marL="91444" marR="91444" marT="45734" marB="4573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1" dirty="0">
                          <a:solidFill>
                            <a:srgbClr val="FF0000"/>
                          </a:solidFill>
                        </a:rPr>
                        <a:t>7.11</a:t>
                      </a:r>
                    </a:p>
                  </a:txBody>
                  <a:tcPr marL="91444" marR="91444" marT="45734" marB="4573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1" dirty="0">
                          <a:solidFill>
                            <a:srgbClr val="FF0000"/>
                          </a:solidFill>
                        </a:rPr>
                        <a:t>13.41</a:t>
                      </a:r>
                    </a:p>
                  </a:txBody>
                  <a:tcPr marL="91444" marR="91444" marT="45734" marB="4573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1" dirty="0">
                          <a:solidFill>
                            <a:srgbClr val="FF0000"/>
                          </a:solidFill>
                        </a:rPr>
                        <a:t>14.65</a:t>
                      </a:r>
                    </a:p>
                  </a:txBody>
                  <a:tcPr marL="91444" marR="91444" marT="45734" marB="4573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1" dirty="0">
                          <a:solidFill>
                            <a:srgbClr val="FF0000"/>
                          </a:solidFill>
                        </a:rPr>
                        <a:t>100 % </a:t>
                      </a:r>
                    </a:p>
                  </a:txBody>
                  <a:tcPr marL="91444" marR="91444" marT="45734" marB="4573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1" dirty="0">
                          <a:solidFill>
                            <a:srgbClr val="FF0000"/>
                          </a:solidFill>
                        </a:rPr>
                        <a:t>2625000</a:t>
                      </a:r>
                    </a:p>
                  </a:txBody>
                  <a:tcPr marL="91444" marR="91444" marT="45734" marB="45734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xmlns="" id="{EF0C692F-415D-2F46-432B-CA44BE530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50" y="0"/>
            <a:ext cx="10952163" cy="909638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altLang="en-US" sz="5400" b="1">
                <a:solidFill>
                  <a:srgbClr val="FF0000"/>
                </a:solidFill>
                <a:latin typeface="Algerian" panose="04020705040A02060702" pitchFamily="82" charset="0"/>
              </a:rPr>
              <a:t>Golden Period of Investment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A6FE0A-1F20-C014-034A-9BD7A3C29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888" y="908050"/>
            <a:ext cx="11506200" cy="5453063"/>
          </a:xfrm>
        </p:spPr>
        <p:txBody>
          <a:bodyPr/>
          <a:lstStyle/>
          <a:p>
            <a:r>
              <a:rPr lang="en-US" altLang="en-US" sz="3200" b="1">
                <a:solidFill>
                  <a:srgbClr val="0000CC"/>
                </a:solidFill>
              </a:rPr>
              <a:t>Retail Inflation in India dropped to  5.88% from 7.79% in April</a:t>
            </a:r>
          </a:p>
          <a:p>
            <a:r>
              <a:rPr lang="en-US" altLang="en-US" sz="3200" b="1">
                <a:solidFill>
                  <a:srgbClr val="0000CC"/>
                </a:solidFill>
              </a:rPr>
              <a:t>WPI eased to 21 month low of 5.85%</a:t>
            </a:r>
          </a:p>
          <a:p>
            <a:r>
              <a:rPr lang="en-US" altLang="en-US" sz="3200" b="1">
                <a:solidFill>
                  <a:srgbClr val="0000CC"/>
                </a:solidFill>
              </a:rPr>
              <a:t>US inflation rate eased 7.10% from 9.10% in June</a:t>
            </a:r>
          </a:p>
          <a:p>
            <a:r>
              <a:rPr lang="en-US" altLang="en-US" sz="3200" b="1">
                <a:solidFill>
                  <a:srgbClr val="0000CC"/>
                </a:solidFill>
              </a:rPr>
              <a:t>GDP growth is expected to be nearing 7% in 2022-23.</a:t>
            </a:r>
          </a:p>
          <a:p>
            <a:r>
              <a:rPr lang="en-US" altLang="en-US" sz="3200" b="1">
                <a:solidFill>
                  <a:srgbClr val="0000CC"/>
                </a:solidFill>
              </a:rPr>
              <a:t>Current Repo rate is 6.25%.  In Feb’2019 it was also 6.25 %  &amp; came down to 4% in May’2020.</a:t>
            </a:r>
          </a:p>
          <a:p>
            <a:r>
              <a:rPr lang="en-US" altLang="en-US" sz="3200" b="1">
                <a:solidFill>
                  <a:srgbClr val="0000CC"/>
                </a:solidFill>
              </a:rPr>
              <a:t>Rate of Interest in India as per current market scenario is at peak now </a:t>
            </a:r>
          </a:p>
          <a:p>
            <a:r>
              <a:rPr lang="en-US" altLang="en-US" sz="3200" b="1">
                <a:solidFill>
                  <a:srgbClr val="0000CC"/>
                </a:solidFill>
              </a:rPr>
              <a:t>Forecasting softening of  interest rate, Stock market has recovered &amp;  trading at all time high.</a:t>
            </a:r>
          </a:p>
          <a:p>
            <a:r>
              <a:rPr lang="en-US" altLang="en-US" sz="3200" b="1">
                <a:solidFill>
                  <a:srgbClr val="0000CC"/>
                </a:solidFill>
              </a:rPr>
              <a:t>Started Journey of 3 Trillion to 5 Trillion</a:t>
            </a:r>
          </a:p>
          <a:p>
            <a:endParaRPr lang="en-US" altLang="en-US" b="1">
              <a:solidFill>
                <a:srgbClr val="002060"/>
              </a:solidFill>
            </a:endParaRPr>
          </a:p>
          <a:p>
            <a:endParaRPr lang="en-US" altLang="en-US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>
            <a:extLst>
              <a:ext uri="{FF2B5EF4-FFF2-40B4-BE49-F238E27FC236}">
                <a16:creationId xmlns:a16="http://schemas.microsoft.com/office/drawing/2014/main" xmlns="" id="{C0FE1CA6-1F55-0CAD-6F3F-8893D875D364}"/>
              </a:ext>
            </a:extLst>
          </p:cNvPr>
          <p:cNvSpPr txBox="1">
            <a:spLocks/>
          </p:cNvSpPr>
          <p:nvPr/>
        </p:nvSpPr>
        <p:spPr bwMode="auto">
          <a:xfrm>
            <a:off x="4341813" y="3106738"/>
            <a:ext cx="361632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N" altLang="en-US" sz="5400" b="1">
                <a:solidFill>
                  <a:srgbClr val="FF0000"/>
                </a:solidFill>
                <a:latin typeface="Century Gothic" panose="020B0502020202020204" pitchFamily="34" charset="0"/>
              </a:rPr>
              <a:t>Thanks!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xmlns="" id="{97AB76EA-D8EA-A46F-3C4F-A7C030F77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099" name="Content Placeholder 3">
            <a:extLst>
              <a:ext uri="{FF2B5EF4-FFF2-40B4-BE49-F238E27FC236}">
                <a16:creationId xmlns:a16="http://schemas.microsoft.com/office/drawing/2014/main" xmlns="" id="{76374DE1-B3CD-A1D7-C708-DAB6DF35B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7000" y="92075"/>
            <a:ext cx="11922125" cy="66563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>
            <a:extLst>
              <a:ext uri="{FF2B5EF4-FFF2-40B4-BE49-F238E27FC236}">
                <a16:creationId xmlns:a16="http://schemas.microsoft.com/office/drawing/2014/main" xmlns="" id="{F6CBDF2C-C5AC-996E-44DF-21AC213F1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1288" y="1257300"/>
            <a:ext cx="7085012" cy="635000"/>
          </a:xfrm>
        </p:spPr>
        <p:txBody>
          <a:bodyPr/>
          <a:lstStyle/>
          <a:p>
            <a:r>
              <a:rPr lang="en-US" altLang="en-US" sz="4000" b="1">
                <a:solidFill>
                  <a:srgbClr val="FF0000"/>
                </a:solidFill>
              </a:rPr>
              <a:t>LIC’s New Jeevan Shanti ( 858)</a:t>
            </a:r>
            <a:endParaRPr lang="en-US" altLang="en-US" sz="4000" b="1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076E1382-D581-08CC-49E1-7DDEEACAB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400" y="1892300"/>
            <a:ext cx="8737600" cy="4191000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Century Gothic" pitchFamily="34" charset="0"/>
              </a:rPr>
              <a:t>Deferred Annuity </a:t>
            </a:r>
            <a:r>
              <a:rPr lang="en-US" sz="2000" b="1" dirty="0">
                <a:latin typeface="Century Gothic" pitchFamily="34" charset="0"/>
              </a:rPr>
              <a:t>Plan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Century Gothic" pitchFamily="34" charset="0"/>
              </a:rPr>
              <a:t>Single Life / Joint Lives </a:t>
            </a:r>
            <a:r>
              <a:rPr lang="en-US" sz="2000" b="1" dirty="0">
                <a:latin typeface="Century Gothic" pitchFamily="34" charset="0"/>
              </a:rPr>
              <a:t>(i.e. Grandparent, Parent, Children, Grandchildren, Spouse, Siblings)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Century Gothic" pitchFamily="34" charset="0"/>
              </a:rPr>
              <a:t>LIQUIDITY :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b="1" dirty="0">
                <a:latin typeface="Century Gothic" pitchFamily="34" charset="0"/>
              </a:rPr>
              <a:t>Loan available after completion of 3 months and Surrender option  available anytime during policy Term.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Century Gothic" pitchFamily="34" charset="0"/>
              </a:rPr>
              <a:t>Guaranteed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b="1" dirty="0">
                <a:latin typeface="Century Gothic" pitchFamily="34" charset="0"/>
              </a:rPr>
              <a:t>Death Benefit of 105% in Deferred Annuity</a:t>
            </a:r>
            <a:r>
              <a:rPr lang="en-US" sz="2000" dirty="0">
                <a:latin typeface="Century Gothic" pitchFamily="34" charset="0"/>
              </a:rPr>
              <a:t> 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Century Gothic" pitchFamily="34" charset="0"/>
              </a:rPr>
              <a:t>Deferment of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entury Gothic" pitchFamily="34" charset="0"/>
              </a:rPr>
              <a:t>TAX liability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Century Gothic" pitchFamily="34" charset="0"/>
              </a:rPr>
              <a:t>Available for those with dependents who are</a:t>
            </a:r>
            <a:r>
              <a:rPr lang="en-US" sz="2000" dirty="0">
                <a:latin typeface="Century Gothic" pitchFamily="34" charset="0"/>
              </a:rPr>
              <a:t>  </a:t>
            </a:r>
            <a:r>
              <a:rPr lang="en-US" sz="2000" b="1" dirty="0">
                <a:solidFill>
                  <a:srgbClr val="FF0000"/>
                </a:solidFill>
                <a:latin typeface="Century Gothic" pitchFamily="34" charset="0"/>
              </a:rPr>
              <a:t>differently abled or Divyangjan</a:t>
            </a:r>
            <a:r>
              <a:rPr lang="en-US" sz="2000" dirty="0">
                <a:solidFill>
                  <a:srgbClr val="FF0000"/>
                </a:solidFill>
                <a:latin typeface="Century Gothic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Century Gothic" pitchFamily="34" charset="0"/>
              </a:rPr>
              <a:t>Guaranteed annuity rates </a:t>
            </a:r>
            <a:r>
              <a:rPr lang="en-US" sz="2000" b="1" dirty="0">
                <a:latin typeface="Century Gothic" pitchFamily="34" charset="0"/>
              </a:rPr>
              <a:t>for whole life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Century Gothic" pitchFamily="34" charset="0"/>
                <a:ea typeface="ＭＳ Ｐゴシック" panose="020B0600070205080204" pitchFamily="34" charset="-128"/>
              </a:rPr>
              <a:t>Under NPS </a:t>
            </a:r>
            <a:r>
              <a:rPr lang="en-US" altLang="en-US" sz="2000" b="1" dirty="0">
                <a:latin typeface="Century Gothic" pitchFamily="34" charset="0"/>
              </a:rPr>
              <a:t>, option to invest in Jeevan Shanti is available.</a:t>
            </a:r>
          </a:p>
          <a:p>
            <a:pPr marL="457200" indent="-457200">
              <a:buFont typeface="Arial" panose="020B0604020202020204" pitchFamily="34" charset="0"/>
              <a:buAutoNum type="arabicPeriod"/>
              <a:defRPr/>
            </a:pP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>
            <a:extLst>
              <a:ext uri="{FF2B5EF4-FFF2-40B4-BE49-F238E27FC236}">
                <a16:creationId xmlns:a16="http://schemas.microsoft.com/office/drawing/2014/main" xmlns="" id="{83FCCDE8-F929-8C1D-7203-30CF027D4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1288" y="1244600"/>
            <a:ext cx="7046912" cy="876300"/>
          </a:xfrm>
        </p:spPr>
        <p:txBody>
          <a:bodyPr/>
          <a:lstStyle/>
          <a:p>
            <a:r>
              <a:rPr lang="en-US" altLang="en-US" sz="4000" b="1">
                <a:solidFill>
                  <a:srgbClr val="FF0000"/>
                </a:solidFill>
              </a:rPr>
              <a:t>LIC’s New Jeevan Shanti ( 858)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8802557B-198C-FFDB-8DAD-CCDF03FA99C1}"/>
              </a:ext>
            </a:extLst>
          </p:cNvPr>
          <p:cNvGraphicFramePr/>
          <p:nvPr/>
        </p:nvGraphicFramePr>
        <p:xfrm>
          <a:off x="2667000" y="2120902"/>
          <a:ext cx="7658100" cy="4038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xmlns="" id="{7EE2137E-929E-357D-F92A-0CAC0E111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75" y="446088"/>
            <a:ext cx="8656638" cy="750887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altLang="en-US"/>
              <a:t>  </a:t>
            </a:r>
            <a:r>
              <a:rPr lang="en-US" altLang="en-US">
                <a:solidFill>
                  <a:srgbClr val="FF0000"/>
                </a:solidFill>
                <a:latin typeface="Algerian" panose="04020705040A02060702" pitchFamily="82" charset="0"/>
              </a:rPr>
              <a:t>Marketing Points…………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C83754-E6A3-96D1-8090-C63612117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850" y="1196975"/>
            <a:ext cx="11482388" cy="53975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2954" b="1" dirty="0">
                <a:solidFill>
                  <a:srgbClr val="000099"/>
                </a:solidFill>
                <a:latin typeface="Algerian" panose="04020705040A02060702" pitchFamily="82" charset="0"/>
              </a:rPr>
              <a:t>Only 2.8 % of working population having annuity provision</a:t>
            </a:r>
          </a:p>
          <a:p>
            <a:pPr>
              <a:defRPr/>
            </a:pPr>
            <a:r>
              <a:rPr lang="en-US" sz="2954" b="1" dirty="0">
                <a:solidFill>
                  <a:srgbClr val="000099"/>
                </a:solidFill>
                <a:latin typeface="Algerian" panose="04020705040A02060702" pitchFamily="82" charset="0"/>
              </a:rPr>
              <a:t>In Delhi over 3.5 Lakh Crore is lying in saving account @ 2.90% p.a.</a:t>
            </a:r>
          </a:p>
          <a:p>
            <a:pPr>
              <a:defRPr/>
            </a:pPr>
            <a:r>
              <a:rPr lang="en-US" sz="2954" b="1" dirty="0" err="1">
                <a:solidFill>
                  <a:srgbClr val="000099"/>
                </a:solidFill>
                <a:latin typeface="Algerian" panose="04020705040A02060702" pitchFamily="82" charset="0"/>
              </a:rPr>
              <a:t>jeevan</a:t>
            </a:r>
            <a:r>
              <a:rPr lang="en-US" sz="2954" b="1" dirty="0">
                <a:solidFill>
                  <a:srgbClr val="000099"/>
                </a:solidFill>
                <a:latin typeface="Algerian" panose="04020705040A02060702" pitchFamily="82" charset="0"/>
              </a:rPr>
              <a:t> shanti - better option for investment also</a:t>
            </a:r>
          </a:p>
          <a:p>
            <a:pPr>
              <a:defRPr/>
            </a:pPr>
            <a:r>
              <a:rPr lang="en-US" sz="2954" b="1" dirty="0">
                <a:solidFill>
                  <a:srgbClr val="000099"/>
                </a:solidFill>
                <a:latin typeface="Algerian" panose="04020705040A02060702" pitchFamily="82" charset="0"/>
              </a:rPr>
              <a:t>Shanti provides increasing annuity  by deferring it. More than  double of current rate.</a:t>
            </a:r>
          </a:p>
          <a:p>
            <a:pPr>
              <a:defRPr/>
            </a:pPr>
            <a:r>
              <a:rPr lang="en-US" sz="2954" b="1" dirty="0">
                <a:solidFill>
                  <a:srgbClr val="000099"/>
                </a:solidFill>
                <a:latin typeface="Algerian" panose="04020705040A02060702" pitchFamily="82" charset="0"/>
              </a:rPr>
              <a:t>Annuity increases &amp; tax liability deferred</a:t>
            </a:r>
          </a:p>
          <a:p>
            <a:pPr>
              <a:defRPr/>
            </a:pPr>
            <a:r>
              <a:rPr lang="en-US" sz="2954" b="1" dirty="0">
                <a:solidFill>
                  <a:srgbClr val="000099"/>
                </a:solidFill>
                <a:latin typeface="Algerian" panose="04020705040A02060702" pitchFamily="82" charset="0"/>
              </a:rPr>
              <a:t>Increasing risk cover at ages when risk cover is not available</a:t>
            </a:r>
          </a:p>
          <a:p>
            <a:pPr>
              <a:defRPr/>
            </a:pPr>
            <a:r>
              <a:rPr lang="en-US" sz="2954" b="1" dirty="0">
                <a:solidFill>
                  <a:srgbClr val="000099"/>
                </a:solidFill>
                <a:latin typeface="Algerian" panose="04020705040A02060702" pitchFamily="82" charset="0"/>
              </a:rPr>
              <a:t>Equal family pension</a:t>
            </a:r>
          </a:p>
          <a:p>
            <a:pPr>
              <a:defRPr/>
            </a:pPr>
            <a:endParaRPr lang="en-US" sz="3323" b="1" dirty="0">
              <a:solidFill>
                <a:srgbClr val="000099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BADC1B-CF3C-7F28-5A70-70CDCF4C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80963"/>
            <a:ext cx="11563350" cy="101917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3600" b="1" dirty="0">
                <a:solidFill>
                  <a:srgbClr val="0000CC"/>
                </a:solidFill>
                <a:latin typeface="Algerian" panose="04020705040A02060702" pitchFamily="82" charset="0"/>
              </a:rPr>
              <a:t>Jeevan Shanti - Judicious Investment Plan</a:t>
            </a:r>
            <a:br>
              <a:rPr lang="en-US" sz="3600" b="1" dirty="0">
                <a:solidFill>
                  <a:srgbClr val="0000CC"/>
                </a:solidFill>
                <a:latin typeface="Algerian" panose="04020705040A02060702" pitchFamily="82" charset="0"/>
              </a:rPr>
            </a:br>
            <a:r>
              <a:rPr lang="en-US" sz="3600" b="1" dirty="0">
                <a:solidFill>
                  <a:srgbClr val="FF0000"/>
                </a:solidFill>
              </a:rPr>
              <a:t>Purchase Price - 10 Lakh ,  Age - 50 </a:t>
            </a:r>
            <a:r>
              <a:rPr lang="en-US" sz="3600" b="1" dirty="0" err="1">
                <a:solidFill>
                  <a:srgbClr val="FF0000"/>
                </a:solidFill>
              </a:rPr>
              <a:t>yrs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A95B8D3B-8AE3-93E5-B723-C9FEA5A9D4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0813" y="1100138"/>
          <a:ext cx="11909425" cy="5637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1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28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503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454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32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32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410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Deferment Period</a:t>
                      </a:r>
                    </a:p>
                  </a:txBody>
                  <a:tcPr marL="9524" marR="9524" marT="952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Deferred Pension (Yly)</a:t>
                      </a:r>
                    </a:p>
                  </a:txBody>
                  <a:tcPr marL="9524" marR="9524" marT="9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Corpus Required for immediate Pension</a:t>
                      </a:r>
                    </a:p>
                  </a:txBody>
                  <a:tcPr marL="9524" marR="9524" marT="95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Tax free Gain</a:t>
                      </a:r>
                    </a:p>
                  </a:txBody>
                  <a:tcPr marL="9524" marR="9524" marT="9524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Simple</a:t>
                      </a:r>
                      <a:r>
                        <a:rPr lang="en-US" sz="2400" b="1" i="0" u="none" strike="noStrike" baseline="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1" i="0" u="none" strike="noStrike" baseline="0" dirty="0" err="1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Intt</a:t>
                      </a:r>
                      <a:endParaRPr lang="en-US" sz="24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Compound</a:t>
                      </a:r>
                      <a:r>
                        <a:rPr lang="en-US" sz="2400" b="1" i="0" u="none" strike="noStrike" baseline="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1" i="0" u="none" strike="noStrike" baseline="0" dirty="0" err="1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Intt</a:t>
                      </a:r>
                      <a:endParaRPr lang="en-US" sz="24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4" marR="9524" marT="952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69700</a:t>
                      </a:r>
                    </a:p>
                  </a:txBody>
                  <a:tcPr marL="9524" marR="9524" marT="9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1154000</a:t>
                      </a:r>
                    </a:p>
                  </a:txBody>
                  <a:tcPr marL="9524" marR="9524" marT="95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154000</a:t>
                      </a:r>
                    </a:p>
                  </a:txBody>
                  <a:tcPr marL="9524" marR="9524" marT="9524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15.40</a:t>
                      </a:r>
                    </a:p>
                  </a:txBody>
                  <a:tcPr marL="9524" marR="9524" marT="9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15.40</a:t>
                      </a:r>
                    </a:p>
                  </a:txBody>
                  <a:tcPr marL="9524" marR="9524" marT="952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4" marR="9524" marT="952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75300</a:t>
                      </a:r>
                    </a:p>
                  </a:txBody>
                  <a:tcPr marL="9524" marR="9524" marT="9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1246000</a:t>
                      </a:r>
                    </a:p>
                  </a:txBody>
                  <a:tcPr marL="9524" marR="9524" marT="95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246000</a:t>
                      </a:r>
                    </a:p>
                  </a:txBody>
                  <a:tcPr marL="9524" marR="9524" marT="9524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12.30</a:t>
                      </a:r>
                    </a:p>
                  </a:txBody>
                  <a:tcPr marL="9524" marR="9524" marT="9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11.62</a:t>
                      </a:r>
                    </a:p>
                  </a:txBody>
                  <a:tcPr marL="9524" marR="9524" marT="952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8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4" marR="9524" marT="952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81300</a:t>
                      </a:r>
                    </a:p>
                  </a:txBody>
                  <a:tcPr marL="9524" marR="9524" marT="9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1346000</a:t>
                      </a:r>
                    </a:p>
                  </a:txBody>
                  <a:tcPr marL="9524" marR="9524" marT="95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346000</a:t>
                      </a:r>
                    </a:p>
                  </a:txBody>
                  <a:tcPr marL="9524" marR="9524" marT="9524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11.53</a:t>
                      </a:r>
                    </a:p>
                  </a:txBody>
                  <a:tcPr marL="9524" marR="9524" marT="9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10.41</a:t>
                      </a:r>
                    </a:p>
                  </a:txBody>
                  <a:tcPr marL="9524" marR="9524" marT="952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8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4" marR="9524" marT="952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87700</a:t>
                      </a:r>
                    </a:p>
                  </a:txBody>
                  <a:tcPr marL="9524" marR="9524" marT="9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1451000</a:t>
                      </a:r>
                    </a:p>
                  </a:txBody>
                  <a:tcPr marL="9524" marR="9524" marT="95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451000</a:t>
                      </a:r>
                    </a:p>
                  </a:txBody>
                  <a:tcPr marL="9524" marR="9524" marT="9524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11.28</a:t>
                      </a:r>
                    </a:p>
                  </a:txBody>
                  <a:tcPr marL="9524" marR="9524" marT="9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9.75</a:t>
                      </a:r>
                    </a:p>
                  </a:txBody>
                  <a:tcPr marL="9524" marR="9524" marT="952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8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4" marR="9524" marT="952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90500</a:t>
                      </a:r>
                    </a:p>
                  </a:txBody>
                  <a:tcPr marL="9524" marR="9524" marT="9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1497000</a:t>
                      </a:r>
                    </a:p>
                  </a:txBody>
                  <a:tcPr marL="9524" marR="9524" marT="95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497000</a:t>
                      </a:r>
                    </a:p>
                  </a:txBody>
                  <a:tcPr marL="9524" marR="9524" marT="9524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9.94</a:t>
                      </a:r>
                    </a:p>
                  </a:txBody>
                  <a:tcPr marL="9524" marR="9524" marT="9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8.4</a:t>
                      </a:r>
                    </a:p>
                  </a:txBody>
                  <a:tcPr marL="9524" marR="9524" marT="952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8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4" marR="9524" marT="952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97200</a:t>
                      </a:r>
                    </a:p>
                  </a:txBody>
                  <a:tcPr marL="9524" marR="9524" marT="9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1609000</a:t>
                      </a:r>
                    </a:p>
                  </a:txBody>
                  <a:tcPr marL="9524" marR="9524" marT="95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609000</a:t>
                      </a:r>
                    </a:p>
                  </a:txBody>
                  <a:tcPr marL="9524" marR="9524" marT="9524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10.15</a:t>
                      </a:r>
                    </a:p>
                  </a:txBody>
                  <a:tcPr marL="9524" marR="9524" marT="9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8.25</a:t>
                      </a:r>
                    </a:p>
                  </a:txBody>
                  <a:tcPr marL="9524" marR="9524" marT="952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8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4" marR="9524" marT="952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104300</a:t>
                      </a:r>
                    </a:p>
                  </a:txBody>
                  <a:tcPr marL="9524" marR="9524" marT="9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1726000</a:t>
                      </a:r>
                    </a:p>
                  </a:txBody>
                  <a:tcPr marL="9524" marR="9524" marT="95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726000</a:t>
                      </a:r>
                    </a:p>
                  </a:txBody>
                  <a:tcPr marL="9524" marR="9524" marT="9524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10.37</a:t>
                      </a:r>
                    </a:p>
                  </a:txBody>
                  <a:tcPr marL="9524" marR="9524" marT="9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8.11</a:t>
                      </a:r>
                    </a:p>
                  </a:txBody>
                  <a:tcPr marL="9524" marR="9524" marT="952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8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4" marR="9524" marT="952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111700</a:t>
                      </a:r>
                    </a:p>
                  </a:txBody>
                  <a:tcPr marL="9524" marR="9524" marT="9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1848000</a:t>
                      </a:r>
                    </a:p>
                  </a:txBody>
                  <a:tcPr marL="9524" marR="9524" marT="95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848000</a:t>
                      </a:r>
                    </a:p>
                  </a:txBody>
                  <a:tcPr marL="9524" marR="9524" marT="9524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10.60</a:t>
                      </a:r>
                    </a:p>
                  </a:txBody>
                  <a:tcPr marL="9524" marR="9524" marT="9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7.98</a:t>
                      </a:r>
                    </a:p>
                  </a:txBody>
                  <a:tcPr marL="9524" marR="9524" marT="952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8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4" marR="9524" marT="952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119400</a:t>
                      </a:r>
                    </a:p>
                  </a:txBody>
                  <a:tcPr marL="9524" marR="9524" marT="9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1975000</a:t>
                      </a:r>
                    </a:p>
                  </a:txBody>
                  <a:tcPr marL="9524" marR="9524" marT="95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975000</a:t>
                      </a:r>
                    </a:p>
                  </a:txBody>
                  <a:tcPr marL="9524" marR="9524" marT="9524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10.83</a:t>
                      </a:r>
                    </a:p>
                  </a:txBody>
                  <a:tcPr marL="9524" marR="9524" marT="9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7.86</a:t>
                      </a:r>
                    </a:p>
                  </a:txBody>
                  <a:tcPr marL="9524" marR="9524" marT="952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8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4" marR="9524" marT="952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127200</a:t>
                      </a:r>
                    </a:p>
                  </a:txBody>
                  <a:tcPr marL="9524" marR="9524" marT="9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2105000</a:t>
                      </a:r>
                    </a:p>
                  </a:txBody>
                  <a:tcPr marL="9524" marR="9524" marT="95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1105000</a:t>
                      </a:r>
                    </a:p>
                  </a:txBody>
                  <a:tcPr marL="9524" marR="9524" marT="9524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11.05</a:t>
                      </a:r>
                    </a:p>
                  </a:txBody>
                  <a:tcPr marL="9524" marR="9524" marT="9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7.73</a:t>
                      </a:r>
                    </a:p>
                  </a:txBody>
                  <a:tcPr marL="9524" marR="9524" marT="952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8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4" marR="9524" marT="952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135200</a:t>
                      </a:r>
                    </a:p>
                  </a:txBody>
                  <a:tcPr marL="9524" marR="9524" marT="9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2238000</a:t>
                      </a:r>
                    </a:p>
                  </a:txBody>
                  <a:tcPr marL="9524" marR="9524" marT="95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1238000</a:t>
                      </a:r>
                    </a:p>
                  </a:txBody>
                  <a:tcPr marL="9524" marR="9524" marT="9524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11.25</a:t>
                      </a:r>
                    </a:p>
                  </a:txBody>
                  <a:tcPr marL="9524" marR="9524" marT="9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7.60</a:t>
                      </a:r>
                    </a:p>
                  </a:txBody>
                  <a:tcPr marL="9524" marR="9524" marT="952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08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4" marR="9524" marT="952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143200</a:t>
                      </a:r>
                    </a:p>
                  </a:txBody>
                  <a:tcPr marL="9524" marR="9524" marT="9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2370000</a:t>
                      </a:r>
                    </a:p>
                  </a:txBody>
                  <a:tcPr marL="9524" marR="9524" marT="952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1370000</a:t>
                      </a:r>
                    </a:p>
                  </a:txBody>
                  <a:tcPr marL="9524" marR="9524" marT="9524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11.42</a:t>
                      </a:r>
                    </a:p>
                  </a:txBody>
                  <a:tcPr marL="9524" marR="9524" marT="952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7.46</a:t>
                      </a:r>
                    </a:p>
                  </a:txBody>
                  <a:tcPr marL="9524" marR="9524" marT="952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FE2CF0-C481-4CD8-C8EA-2ED3EE56C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588" y="654050"/>
            <a:ext cx="10336212" cy="120808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>
              <a:tabLst>
                <a:tab pos="4438761" algn="l"/>
              </a:tabLst>
              <a:defRPr/>
            </a:pPr>
            <a:r>
              <a:rPr lang="en-US" sz="3692" b="1" dirty="0">
                <a:solidFill>
                  <a:srgbClr val="0000FF"/>
                </a:solidFill>
              </a:rPr>
              <a:t>Jeevan Shanti / Investment in Property</a:t>
            </a:r>
            <a:br>
              <a:rPr lang="en-US" sz="3692" b="1" dirty="0">
                <a:solidFill>
                  <a:srgbClr val="0000FF"/>
                </a:solidFill>
              </a:rPr>
            </a:br>
            <a:r>
              <a:rPr lang="en-US" sz="3323" b="1" dirty="0">
                <a:solidFill>
                  <a:srgbClr val="FF0000"/>
                </a:solidFill>
              </a:rPr>
              <a:t>Purchase Price – 1 Crore,  Age – 60 </a:t>
            </a:r>
            <a:r>
              <a:rPr lang="en-US" sz="3323" b="1" dirty="0" err="1">
                <a:solidFill>
                  <a:srgbClr val="FF0000"/>
                </a:solidFill>
              </a:rPr>
              <a:t>Yrs</a:t>
            </a:r>
            <a:endParaRPr lang="en-US" sz="3323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E2ACA9C1-F590-71BE-02F4-DFA6E4AED57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87400" y="1882775"/>
          <a:ext cx="10787064" cy="4511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83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70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057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758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30988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 Annuity/Rent</a:t>
                      </a:r>
                      <a:r>
                        <a:rPr lang="en-US" sz="2600" b="1" baseline="0" dirty="0"/>
                        <a:t> </a:t>
                      </a:r>
                      <a:r>
                        <a:rPr lang="en-US" sz="2600" b="1" dirty="0"/>
                        <a:t>Mode</a:t>
                      </a:r>
                    </a:p>
                  </a:txBody>
                  <a:tcPr marL="84403" marR="84403" marT="42210" marB="42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Guaranteed Life Annuity</a:t>
                      </a:r>
                    </a:p>
                  </a:txBody>
                  <a:tcPr marL="84403" marR="84403" marT="42210" marB="42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Rent</a:t>
                      </a:r>
                    </a:p>
                  </a:txBody>
                  <a:tcPr marL="84403" marR="84403" marT="42210" marB="422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Loss</a:t>
                      </a:r>
                    </a:p>
                  </a:txBody>
                  <a:tcPr marL="84403" marR="84403" marT="42210" marB="4221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67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Yearly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710500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22000*12 =  264000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446500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06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Loss in 10 Yrs @ 6.50% </a:t>
                      </a:r>
                    </a:p>
                  </a:txBody>
                  <a:tcPr marL="9524" marR="95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60.25 Lacs</a:t>
                      </a:r>
                    </a:p>
                  </a:txBody>
                  <a:tcPr marL="9524" marR="95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Loss in 15 </a:t>
                      </a:r>
                      <a:r>
                        <a:rPr lang="en-US" sz="28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Yrs</a:t>
                      </a:r>
                      <a:endParaRPr lang="en-US" sz="28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1.08 Cr</a:t>
                      </a:r>
                    </a:p>
                  </a:txBody>
                  <a:tcPr marL="9524" marR="95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33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Loss in 20 Yrs</a:t>
                      </a:r>
                    </a:p>
                  </a:txBody>
                  <a:tcPr marL="9524" marR="952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1.74 Cr</a:t>
                      </a:r>
                    </a:p>
                  </a:txBody>
                  <a:tcPr marL="9524" marR="9524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Loss in 25 </a:t>
                      </a:r>
                      <a:r>
                        <a:rPr lang="en-US" sz="28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Yrs</a:t>
                      </a:r>
                      <a:endParaRPr lang="en-US" sz="28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2.63 Cr</a:t>
                      </a:r>
                    </a:p>
                  </a:txBody>
                  <a:tcPr marL="9524" marR="9524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1B0236-679C-D5BA-7BE3-E75949C7B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75" y="395288"/>
            <a:ext cx="8615363" cy="72707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323" b="1" dirty="0">
                <a:solidFill>
                  <a:srgbClr val="FF0000"/>
                </a:solidFill>
              </a:rPr>
              <a:t>INCREASING RISK COVER in New Jeevan Shanti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82D2CEB3-881E-CDA4-A4EE-9CE9B0B486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7825" y="985838"/>
          <a:ext cx="11582400" cy="5742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5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51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70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075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24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726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6340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FF0000"/>
                          </a:solidFill>
                        </a:rPr>
                        <a:t>AGE</a:t>
                      </a:r>
                    </a:p>
                  </a:txBody>
                  <a:tcPr marL="84417" marR="84417" marT="42187" marB="42187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FF0000"/>
                          </a:solidFill>
                        </a:rPr>
                        <a:t>Sgl</a:t>
                      </a:r>
                      <a:r>
                        <a:rPr lang="en-US" sz="1700" baseline="0" dirty="0">
                          <a:solidFill>
                            <a:srgbClr val="FF0000"/>
                          </a:solidFill>
                        </a:rPr>
                        <a:t> Prem</a:t>
                      </a:r>
                      <a:endParaRPr 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marL="84417" marR="84417" marT="42187" marB="42187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FF0000"/>
                          </a:solidFill>
                        </a:rPr>
                        <a:t>Coverage</a:t>
                      </a:r>
                    </a:p>
                  </a:txBody>
                  <a:tcPr marL="84417" marR="84417" marT="42187" marB="42187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FF0000"/>
                          </a:solidFill>
                        </a:rPr>
                        <a:t>Guaranteed</a:t>
                      </a:r>
                      <a:r>
                        <a:rPr lang="en-US" sz="1700" baseline="0" dirty="0">
                          <a:solidFill>
                            <a:srgbClr val="FF0000"/>
                          </a:solidFill>
                        </a:rPr>
                        <a:t> Tax Free Addition</a:t>
                      </a:r>
                      <a:endParaRPr 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marL="84417" marR="84417" marT="42187" marB="42187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14"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417" marR="84417" marT="42187" marB="4218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0000"/>
                          </a:solidFill>
                        </a:rPr>
                        <a:t>On Vesting</a:t>
                      </a:r>
                    </a:p>
                  </a:txBody>
                  <a:tcPr marL="84417" marR="84417" marT="42187" marB="4218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27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Crore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10500000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3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FF"/>
                          </a:solidFill>
                        </a:rPr>
                        <a:t>LIFE TIME GUARANTEED ANNUITY</a:t>
                      </a:r>
                    </a:p>
                  </a:txBody>
                  <a:tcPr marL="84417" marR="84417" marT="42187" marB="42187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27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11376630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1376630</a:t>
                      </a:r>
                    </a:p>
                  </a:txBody>
                  <a:tcPr marL="9525" marR="9525" marT="9523" marB="0" anchor="b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FF"/>
                          </a:solidFill>
                        </a:rPr>
                        <a:t>Rs.14,64,500/-</a:t>
                      </a:r>
                    </a:p>
                  </a:txBody>
                  <a:tcPr marL="84417" marR="84417" marT="42187" marB="42187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27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12753260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2753260</a:t>
                      </a:r>
                    </a:p>
                  </a:txBody>
                  <a:tcPr marL="9525" marR="9525" marT="9523" marB="0" anchor="b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84417" marR="84417" marT="42187" marB="4218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527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14129890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4129890</a:t>
                      </a:r>
                    </a:p>
                  </a:txBody>
                  <a:tcPr marL="9525" marR="9525" marT="9523" marB="0" anchor="b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 *</a:t>
                      </a:r>
                      <a:r>
                        <a:rPr lang="en-US" sz="1800" b="1" baseline="0" dirty="0">
                          <a:solidFill>
                            <a:srgbClr val="FF0000"/>
                          </a:solidFill>
                        </a:rPr>
                        <a:t> INCREASING RISK COVER EVEN AT HIGHER 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84417" marR="84417" marT="42187" marB="4218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527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15506520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5506520</a:t>
                      </a:r>
                    </a:p>
                  </a:txBody>
                  <a:tcPr marL="9525" marR="9525" marT="9523" marB="0" anchor="b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      AGES IS AVAILABLE. </a:t>
                      </a:r>
                    </a:p>
                  </a:txBody>
                  <a:tcPr marL="84417" marR="84417" marT="42187" marB="42187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527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16883150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6883150</a:t>
                      </a:r>
                    </a:p>
                  </a:txBody>
                  <a:tcPr marL="9525" marR="9525" marT="9523" marB="0" anchor="b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84417" marR="84417" marT="42187" marB="42187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527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18259780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8259780</a:t>
                      </a:r>
                    </a:p>
                  </a:txBody>
                  <a:tcPr marL="9525" marR="9525" marT="9523" marB="0" anchor="b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FF"/>
                          </a:solidFill>
                        </a:rPr>
                        <a:t>* Thereafter  Guaranteed Return @</a:t>
                      </a:r>
                      <a:r>
                        <a:rPr lang="en-US" sz="1800" b="1" baseline="0" dirty="0">
                          <a:solidFill>
                            <a:srgbClr val="0000FF"/>
                          </a:solidFill>
                        </a:rPr>
                        <a:t> 14.645%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84417" marR="84417" marT="42187" marB="42187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527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19636410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9636410</a:t>
                      </a:r>
                    </a:p>
                  </a:txBody>
                  <a:tcPr marL="9525" marR="9525" marT="9523" marB="0" anchor="b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FF"/>
                          </a:solidFill>
                        </a:rPr>
                        <a:t>  per annum for WHOLE LIFE</a:t>
                      </a:r>
                    </a:p>
                  </a:txBody>
                  <a:tcPr marL="84417" marR="84417" marT="42187" marB="42187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527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21013040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11013040</a:t>
                      </a:r>
                    </a:p>
                  </a:txBody>
                  <a:tcPr marL="9525" marR="9525" marT="9523" marB="0" anchor="b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84417" marR="84417" marT="42187" marB="42187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527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22389670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12389670</a:t>
                      </a:r>
                    </a:p>
                  </a:txBody>
                  <a:tcPr marL="9525" marR="9525" marT="9523" marB="0" anchor="b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 * Minimum Return of 105% Purchase Price</a:t>
                      </a:r>
                    </a:p>
                  </a:txBody>
                  <a:tcPr marL="84417" marR="84417" marT="42187" marB="42187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527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23766300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13766300</a:t>
                      </a:r>
                    </a:p>
                  </a:txBody>
                  <a:tcPr marL="9525" marR="9525" marT="9523" marB="0" anchor="b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   i.e. Rs.1.05</a:t>
                      </a:r>
                      <a:r>
                        <a:rPr lang="en-US" sz="1800" b="1" baseline="0" dirty="0">
                          <a:solidFill>
                            <a:srgbClr val="FF0000"/>
                          </a:solidFill>
                        </a:rPr>
                        <a:t> Crore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 to Nominee on Death</a:t>
                      </a:r>
                    </a:p>
                  </a:txBody>
                  <a:tcPr marL="84417" marR="84417" marT="42187" marB="42187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527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25142930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15142930</a:t>
                      </a:r>
                    </a:p>
                  </a:txBody>
                  <a:tcPr marL="9525" marR="9525" marT="9523" marB="0" anchor="b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b="1" dirty="0"/>
                    </a:p>
                  </a:txBody>
                  <a:tcPr marL="84417" marR="84417" marT="42187" marB="42187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527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26519560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16519560</a:t>
                      </a:r>
                    </a:p>
                  </a:txBody>
                  <a:tcPr marL="9525" marR="9525" marT="9523" marB="0" anchor="b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b="1" dirty="0"/>
                    </a:p>
                  </a:txBody>
                  <a:tcPr marL="84417" marR="84417" marT="42187" marB="42187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EBDC17-F708-665D-AFEE-07135EB9B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665163"/>
            <a:ext cx="11658600" cy="78581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Algerian" panose="04020705040A02060702" pitchFamily="82" charset="0"/>
              </a:rPr>
              <a:t>PMVVY Customers =  Jeevan Shanti Clients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9AA34B10-44B8-007E-45EA-8589C20EDF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7175" y="1439863"/>
          <a:ext cx="11658601" cy="5221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3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55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280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870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CC"/>
                        </a:solidFill>
                      </a:endParaRPr>
                    </a:p>
                  </a:txBody>
                  <a:tcPr marT="45734" marB="4573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</a:rPr>
                        <a:t>PMVVY</a:t>
                      </a:r>
                    </a:p>
                  </a:txBody>
                  <a:tcPr marT="45734" marB="4573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</a:rPr>
                        <a:t>For 10 </a:t>
                      </a:r>
                      <a:r>
                        <a:rPr lang="en-US" sz="2800" b="1" dirty="0" err="1">
                          <a:solidFill>
                            <a:srgbClr val="0000CC"/>
                          </a:solidFill>
                        </a:rPr>
                        <a:t>Yrs</a:t>
                      </a:r>
                      <a:endParaRPr lang="en-US" sz="2800" b="1" dirty="0">
                        <a:solidFill>
                          <a:srgbClr val="0000CC"/>
                        </a:solidFill>
                      </a:endParaRPr>
                    </a:p>
                  </a:txBody>
                  <a:tcPr marT="45734" marB="4573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</a:rPr>
                        <a:t>Jeevan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</a:rPr>
                        <a:t> Shanti </a:t>
                      </a:r>
                      <a:endParaRPr lang="en-US" sz="2800" b="1" dirty="0">
                        <a:solidFill>
                          <a:srgbClr val="0000CC"/>
                        </a:solidFill>
                      </a:endParaRPr>
                    </a:p>
                  </a:txBody>
                  <a:tcPr marT="45734" marB="4573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</a:rPr>
                        <a:t>For Life Long</a:t>
                      </a:r>
                    </a:p>
                  </a:txBody>
                  <a:tcPr marT="45734" marB="45734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517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</a:rPr>
                        <a:t>2022</a:t>
                      </a: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</a:rPr>
                        <a:t>15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</a:rPr>
                        <a:t> Lakh</a:t>
                      </a:r>
                      <a:endParaRPr lang="en-US" sz="2800" b="1" dirty="0">
                        <a:solidFill>
                          <a:srgbClr val="0000CC"/>
                        </a:solidFill>
                      </a:endParaRP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</a:rPr>
                        <a:t>Rs.9250</a:t>
                      </a: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>
                          <a:solidFill>
                            <a:srgbClr val="0000CC"/>
                          </a:solidFill>
                        </a:rPr>
                        <a:t>8.70 Lakh</a:t>
                      </a:r>
                    </a:p>
                    <a:p>
                      <a:pPr algn="ctr"/>
                      <a:r>
                        <a:rPr lang="en-US" sz="2800" b="1" baseline="0" dirty="0">
                          <a:solidFill>
                            <a:srgbClr val="0000CC"/>
                          </a:solidFill>
                        </a:rPr>
                        <a:t> (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</a:rPr>
                        <a:t>Def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</a:rPr>
                        <a:t> – 10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</a:rPr>
                        <a:t>Yrs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</a:rPr>
                        <a:t>)</a:t>
                      </a:r>
                      <a:endParaRPr lang="en-US" sz="2800" b="1" dirty="0">
                        <a:solidFill>
                          <a:srgbClr val="0000CC"/>
                        </a:solidFill>
                      </a:endParaRP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</a:rPr>
                        <a:t>Rs.9250/-</a:t>
                      </a:r>
                    </a:p>
                  </a:txBody>
                  <a:tcPr marT="45734" marB="45734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263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</a:rPr>
                        <a:t>On Survival after 10</a:t>
                      </a:r>
                      <a:r>
                        <a:rPr lang="en-US" sz="2800" b="1" baseline="30000" dirty="0">
                          <a:solidFill>
                            <a:srgbClr val="0000CC"/>
                          </a:solidFill>
                        </a:rPr>
                        <a:t>th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</a:rPr>
                        <a:t> Year</a:t>
                      </a:r>
                      <a:endParaRPr lang="en-US" sz="2800" b="1" dirty="0">
                        <a:solidFill>
                          <a:srgbClr val="0000CC"/>
                        </a:solidFill>
                      </a:endParaRPr>
                    </a:p>
                  </a:txBody>
                  <a:tcPr marT="45734" marB="4573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CC"/>
                        </a:solidFill>
                      </a:endParaRPr>
                    </a:p>
                  </a:txBody>
                  <a:tcPr marT="45726" marB="4572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CC"/>
                        </a:solidFill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</a:rPr>
                        <a:t>Rs.15 Lakh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</a:rPr>
                        <a:t> is Payable</a:t>
                      </a:r>
                      <a:endParaRPr lang="en-US" sz="2800" b="1" dirty="0">
                        <a:solidFill>
                          <a:srgbClr val="0000CC"/>
                        </a:solidFill>
                      </a:endParaRP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00CC"/>
                          </a:solidFill>
                        </a:rPr>
                        <a:t>Rs.9250/-</a:t>
                      </a:r>
                    </a:p>
                  </a:txBody>
                  <a:tcPr marT="45734" marB="45734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3158">
                <a:tc gridSpan="3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CC"/>
                        </a:solidFill>
                      </a:endParaRPr>
                    </a:p>
                  </a:txBody>
                  <a:tcPr marT="45734" marB="45734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CC"/>
                        </a:solidFill>
                      </a:endParaRPr>
                    </a:p>
                  </a:txBody>
                  <a:tcPr marT="45734" marB="45734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CC"/>
                        </a:solidFill>
                      </a:endParaRPr>
                    </a:p>
                  </a:txBody>
                  <a:tcPr marT="45734" marB="45734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315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</a:rPr>
                        <a:t>If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</a:rPr>
                        <a:t> death Occurs after 5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</a:rPr>
                        <a:t>Yrs</a:t>
                      </a:r>
                      <a:endParaRPr lang="en-US" sz="2800" b="1" dirty="0">
                        <a:solidFill>
                          <a:srgbClr val="0000CC"/>
                        </a:solidFill>
                      </a:endParaRPr>
                    </a:p>
                  </a:txBody>
                  <a:tcPr marT="45734" marB="4573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CC"/>
                        </a:solidFill>
                      </a:endParaRPr>
                    </a:p>
                  </a:txBody>
                  <a:tcPr marT="45726" marB="4572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CC"/>
                        </a:solidFill>
                      </a:endParaRPr>
                    </a:p>
                  </a:txBody>
                  <a:tcPr marT="45726" marB="4572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</a:rPr>
                        <a:t>Rs.29.25 Lakh</a:t>
                      </a:r>
                    </a:p>
                  </a:txBody>
                  <a:tcPr marT="45734" marB="4573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CC"/>
                        </a:solidFill>
                      </a:endParaRPr>
                    </a:p>
                  </a:txBody>
                  <a:tcPr marT="45734" marB="45734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826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00CC"/>
                          </a:solidFill>
                        </a:rPr>
                        <a:t>If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</a:rPr>
                        <a:t> death Occurs after 10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</a:rPr>
                        <a:t>Yrs</a:t>
                      </a:r>
                      <a:endParaRPr lang="en-US" sz="2800" b="1" dirty="0">
                        <a:solidFill>
                          <a:srgbClr val="0000CC"/>
                        </a:solidFill>
                      </a:endParaRPr>
                    </a:p>
                  </a:txBody>
                  <a:tcPr marT="45734" marB="4573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CC"/>
                        </a:solidFill>
                      </a:endParaRPr>
                    </a:p>
                  </a:txBody>
                  <a:tcPr marT="45726" marB="4572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CC"/>
                        </a:solidFill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</a:rPr>
                        <a:t>Rs.34.80 Lakh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CC"/>
                        </a:solidFill>
                      </a:endParaRP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831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00CC"/>
                          </a:solidFill>
                        </a:rPr>
                        <a:t>If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</a:rPr>
                        <a:t> death Occurs after 15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</a:rPr>
                        <a:t>Yrs</a:t>
                      </a:r>
                      <a:endParaRPr lang="en-US" sz="2800" b="1" dirty="0">
                        <a:solidFill>
                          <a:srgbClr val="0000CC"/>
                        </a:solidFill>
                      </a:endParaRPr>
                    </a:p>
                  </a:txBody>
                  <a:tcPr marT="45734" marB="4573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CC"/>
                        </a:solidFill>
                      </a:endParaRPr>
                    </a:p>
                  </a:txBody>
                  <a:tcPr marT="45726" marB="4572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CC"/>
                        </a:solidFill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</a:rPr>
                        <a:t>Rs.14.25 Lakh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</a:rPr>
                        <a:t> is Payable</a:t>
                      </a:r>
                      <a:endParaRPr lang="en-US" sz="2800" b="1" dirty="0">
                        <a:solidFill>
                          <a:srgbClr val="0000CC"/>
                        </a:solidFill>
                      </a:endParaRP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0000CC"/>
                        </a:solidFill>
                      </a:endParaRPr>
                    </a:p>
                  </a:txBody>
                  <a:tcPr marT="45734" marB="45734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831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00CC"/>
                          </a:solidFill>
                        </a:rPr>
                        <a:t>If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</a:rPr>
                        <a:t> death Occurs after 18 </a:t>
                      </a:r>
                      <a:r>
                        <a:rPr lang="en-US" sz="2800" b="1" baseline="0" dirty="0" err="1">
                          <a:solidFill>
                            <a:srgbClr val="0000CC"/>
                          </a:solidFill>
                        </a:rPr>
                        <a:t>Yrs</a:t>
                      </a:r>
                      <a:endParaRPr lang="en-US" sz="2800" b="1" dirty="0">
                        <a:solidFill>
                          <a:srgbClr val="0000CC"/>
                        </a:solidFill>
                      </a:endParaRPr>
                    </a:p>
                  </a:txBody>
                  <a:tcPr marT="45734" marB="4573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CC"/>
                        </a:solidFill>
                      </a:endParaRPr>
                    </a:p>
                  </a:txBody>
                  <a:tcPr marT="45726" marB="4572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CC"/>
                        </a:solidFill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</a:rPr>
                        <a:t>Rs.10.92 Lakh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</a:rPr>
                        <a:t> is Payable</a:t>
                      </a:r>
                      <a:endParaRPr lang="en-US" sz="2800" b="1" dirty="0">
                        <a:solidFill>
                          <a:srgbClr val="0000CC"/>
                        </a:solidFill>
                      </a:endParaRP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rgbClr val="0000CC"/>
                        </a:solidFill>
                      </a:endParaRPr>
                    </a:p>
                  </a:txBody>
                  <a:tcPr marT="45734" marB="45734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8319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</a:rPr>
                        <a:t>Minimum Guarantee</a:t>
                      </a:r>
                    </a:p>
                  </a:txBody>
                  <a:tcPr marT="45734" marB="4573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CC"/>
                        </a:solidFill>
                      </a:endParaRPr>
                    </a:p>
                  </a:txBody>
                  <a:tcPr marT="45726" marB="4572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CC"/>
                        </a:solidFill>
                      </a:endParaRPr>
                    </a:p>
                  </a:txBody>
                  <a:tcPr marT="45726" marB="45726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CC"/>
                          </a:solidFill>
                        </a:rPr>
                        <a:t>105% of Purchase Price in</a:t>
                      </a:r>
                      <a:r>
                        <a:rPr lang="en-US" sz="2800" b="1" baseline="0" dirty="0">
                          <a:solidFill>
                            <a:srgbClr val="0000CC"/>
                          </a:solidFill>
                        </a:rPr>
                        <a:t> Jeevan Shanti</a:t>
                      </a:r>
                      <a:endParaRPr lang="en-US" sz="2800" b="1" dirty="0">
                        <a:solidFill>
                          <a:srgbClr val="0000CC"/>
                        </a:solidFill>
                      </a:endParaRPr>
                    </a:p>
                  </a:txBody>
                  <a:tcPr marT="45734" marB="45734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4749</TotalTime>
  <Words>873</Words>
  <Application>Microsoft Office PowerPoint</Application>
  <PresentationFormat>Custom</PresentationFormat>
  <Paragraphs>296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Slide 1</vt:lpstr>
      <vt:lpstr>Slide 2</vt:lpstr>
      <vt:lpstr>LIC’s New Jeevan Shanti ( 858)</vt:lpstr>
      <vt:lpstr>LIC’s New Jeevan Shanti ( 858)</vt:lpstr>
      <vt:lpstr>  Marketing Points…………</vt:lpstr>
      <vt:lpstr>Jeevan Shanti - Judicious Investment Plan Purchase Price - 10 Lakh ,  Age - 50 yrs</vt:lpstr>
      <vt:lpstr>Jeevan Shanti / Investment in Property Purchase Price – 1 Crore,  Age – 60 Yrs</vt:lpstr>
      <vt:lpstr>INCREASING RISK COVER in New Jeevan Shanti</vt:lpstr>
      <vt:lpstr>PMVVY Customers =  Jeevan Shanti Clients</vt:lpstr>
      <vt:lpstr>J.Shanti V/S Other Lump sum investment options</vt:lpstr>
      <vt:lpstr>Purchase Price -  25 Lakh  Age – 60 Yrs</vt:lpstr>
      <vt:lpstr>Golden Period of Investment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SDM Conference Life Insurance Corporation of India 10th June, 2021 Mumbai</dc:title>
  <dc:creator>Microsoft Office User</dc:creator>
  <cp:lastModifiedBy>Windows User</cp:lastModifiedBy>
  <cp:revision>137</cp:revision>
  <cp:lastPrinted>2023-01-06T07:00:11Z</cp:lastPrinted>
  <dcterms:created xsi:type="dcterms:W3CDTF">2021-06-03T09:26:13Z</dcterms:created>
  <dcterms:modified xsi:type="dcterms:W3CDTF">2023-10-30T08:41:54Z</dcterms:modified>
</cp:coreProperties>
</file>